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540" r:id="rId2"/>
    <p:sldId id="584" r:id="rId3"/>
    <p:sldId id="598" r:id="rId4"/>
    <p:sldId id="549" r:id="rId5"/>
    <p:sldId id="589" r:id="rId6"/>
    <p:sldId id="590" r:id="rId7"/>
    <p:sldId id="591" r:id="rId8"/>
    <p:sldId id="592" r:id="rId9"/>
    <p:sldId id="593" r:id="rId10"/>
    <p:sldId id="594" r:id="rId11"/>
    <p:sldId id="678" r:id="rId12"/>
    <p:sldId id="595" r:id="rId13"/>
    <p:sldId id="677" r:id="rId14"/>
    <p:sldId id="597" r:id="rId15"/>
    <p:sldId id="599" r:id="rId16"/>
    <p:sldId id="618" r:id="rId17"/>
    <p:sldId id="619" r:id="rId18"/>
    <p:sldId id="620" r:id="rId19"/>
    <p:sldId id="633" r:id="rId20"/>
    <p:sldId id="652" r:id="rId21"/>
    <p:sldId id="615" r:id="rId22"/>
    <p:sldId id="622" r:id="rId23"/>
    <p:sldId id="621" r:id="rId24"/>
    <p:sldId id="623" r:id="rId25"/>
    <p:sldId id="624" r:id="rId26"/>
    <p:sldId id="625" r:id="rId27"/>
    <p:sldId id="626" r:id="rId28"/>
    <p:sldId id="627" r:id="rId29"/>
    <p:sldId id="628" r:id="rId30"/>
    <p:sldId id="632" r:id="rId31"/>
    <p:sldId id="629" r:id="rId32"/>
    <p:sldId id="630" r:id="rId33"/>
    <p:sldId id="694" r:id="rId34"/>
    <p:sldId id="631" r:id="rId35"/>
    <p:sldId id="680" r:id="rId36"/>
    <p:sldId id="681" r:id="rId37"/>
    <p:sldId id="682" r:id="rId38"/>
    <p:sldId id="686" r:id="rId39"/>
    <p:sldId id="683" r:id="rId40"/>
    <p:sldId id="684" r:id="rId41"/>
    <p:sldId id="685" r:id="rId42"/>
    <p:sldId id="687" r:id="rId43"/>
    <p:sldId id="688" r:id="rId44"/>
    <p:sldId id="689" r:id="rId45"/>
    <p:sldId id="691" r:id="rId46"/>
    <p:sldId id="692" r:id="rId47"/>
    <p:sldId id="679" r:id="rId48"/>
    <p:sldId id="635" r:id="rId49"/>
    <p:sldId id="634" r:id="rId50"/>
    <p:sldId id="637" r:id="rId51"/>
    <p:sldId id="638" r:id="rId52"/>
    <p:sldId id="636" r:id="rId53"/>
    <p:sldId id="639" r:id="rId54"/>
    <p:sldId id="640" r:id="rId55"/>
    <p:sldId id="641" r:id="rId56"/>
    <p:sldId id="669" r:id="rId57"/>
    <p:sldId id="664" r:id="rId58"/>
    <p:sldId id="665" r:id="rId59"/>
    <p:sldId id="666" r:id="rId60"/>
    <p:sldId id="667" r:id="rId61"/>
    <p:sldId id="668" r:id="rId62"/>
    <p:sldId id="600" r:id="rId63"/>
    <p:sldId id="642" r:id="rId64"/>
    <p:sldId id="643" r:id="rId65"/>
    <p:sldId id="644" r:id="rId66"/>
    <p:sldId id="645" r:id="rId67"/>
    <p:sldId id="646" r:id="rId68"/>
    <p:sldId id="647" r:id="rId69"/>
    <p:sldId id="648" r:id="rId70"/>
    <p:sldId id="649" r:id="rId71"/>
    <p:sldId id="650" r:id="rId72"/>
    <p:sldId id="696" r:id="rId73"/>
    <p:sldId id="695" r:id="rId74"/>
    <p:sldId id="697" r:id="rId75"/>
    <p:sldId id="651" r:id="rId76"/>
    <p:sldId id="653" r:id="rId77"/>
    <p:sldId id="654" r:id="rId78"/>
    <p:sldId id="655" r:id="rId79"/>
    <p:sldId id="656" r:id="rId80"/>
    <p:sldId id="657" r:id="rId81"/>
    <p:sldId id="670" r:id="rId82"/>
    <p:sldId id="658" r:id="rId83"/>
    <p:sldId id="659" r:id="rId84"/>
    <p:sldId id="660" r:id="rId85"/>
    <p:sldId id="661" r:id="rId86"/>
    <p:sldId id="662" r:id="rId87"/>
    <p:sldId id="663" r:id="rId88"/>
    <p:sldId id="672" r:id="rId89"/>
    <p:sldId id="602" r:id="rId90"/>
    <p:sldId id="673" r:id="rId91"/>
    <p:sldId id="603" r:id="rId92"/>
    <p:sldId id="604" r:id="rId93"/>
    <p:sldId id="606" r:id="rId94"/>
    <p:sldId id="607" r:id="rId95"/>
    <p:sldId id="608" r:id="rId96"/>
    <p:sldId id="609" r:id="rId97"/>
    <p:sldId id="610" r:id="rId98"/>
    <p:sldId id="611" r:id="rId99"/>
    <p:sldId id="693" r:id="rId100"/>
    <p:sldId id="612" r:id="rId101"/>
    <p:sldId id="613" r:id="rId102"/>
    <p:sldId id="614" r:id="rId103"/>
    <p:sldId id="617" r:id="rId104"/>
    <p:sldId id="674" r:id="rId105"/>
    <p:sldId id="675" r:id="rId106"/>
    <p:sldId id="596" r:id="rId107"/>
    <p:sldId id="676" r:id="rId108"/>
    <p:sldId id="568" r:id="rId10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36A"/>
    <a:srgbClr val="DB5828"/>
    <a:srgbClr val="F8F8F8"/>
    <a:srgbClr val="530165"/>
    <a:srgbClr val="00B9C8"/>
    <a:srgbClr val="33CC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9" autoAdjust="0"/>
    <p:restoredTop sz="86413" autoAdjust="0"/>
  </p:normalViewPr>
  <p:slideViewPr>
    <p:cSldViewPr>
      <p:cViewPr>
        <p:scale>
          <a:sx n="100" d="100"/>
          <a:sy n="100" d="100"/>
        </p:scale>
        <p:origin x="-904" y="-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9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D14D6-572D-4D46-9E53-85FAF093B1FF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38382-63C1-4CEF-ABFC-D891A81CD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4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8382-63C1-4CEF-ABFC-D891A81CD21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5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6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3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6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5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9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0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33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48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9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2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B5793-B951-489D-8656-02ED0D3C626C}" type="datetimeFigureOut">
              <a:rPr lang="ru-RU" smtClean="0"/>
              <a:pPr/>
              <a:t>16.10.15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C4D47-8295-432D-9179-3F3E1359EE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youdo.com/" TargetMode="External"/><Relationship Id="rId5" Type="http://schemas.openxmlformats.org/officeDocument/2006/relationships/hyperlink" Target="https://www.fl.ru/" TargetMode="External"/><Relationship Id="rId6" Type="http://schemas.openxmlformats.org/officeDocument/2006/relationships/hyperlink" Target="https://freelance.ru/" TargetMode="External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239079"/>
            <a:ext cx="9144000" cy="904421"/>
          </a:xfrm>
          <a:prstGeom prst="rect">
            <a:avLst/>
          </a:prstGeom>
          <a:solidFill>
            <a:srgbClr val="E9936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err="1"/>
              <a:t>Переп</a:t>
            </a:r>
            <a:r>
              <a:rPr lang="en-US" sz="2800" b="1" dirty="0" err="1"/>
              <a:t>ё</a:t>
            </a:r>
            <a:r>
              <a:rPr lang="ru-RU" sz="2800" b="1" dirty="0" err="1"/>
              <a:t>лкин</a:t>
            </a:r>
            <a:r>
              <a:rPr lang="ru-RU" sz="2800" b="1" dirty="0"/>
              <a:t> Анатолий</a:t>
            </a:r>
          </a:p>
          <a:p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1491630"/>
            <a:ext cx="7272808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E9936A"/>
                </a:solidFill>
                <a:latin typeface="+mj-lt"/>
                <a:cs typeface="PT Sans"/>
              </a:rPr>
              <a:t>Психотерапевт в интернет</a:t>
            </a:r>
            <a:br>
              <a:rPr lang="ru-RU" sz="4800" b="1" dirty="0" smtClean="0">
                <a:solidFill>
                  <a:srgbClr val="E9936A"/>
                </a:solidFill>
                <a:latin typeface="+mj-lt"/>
                <a:cs typeface="PT Sans"/>
              </a:rPr>
            </a:br>
            <a:r>
              <a:rPr lang="ru-RU" sz="2800" b="1" dirty="0" smtClean="0">
                <a:solidFill>
                  <a:srgbClr val="E9936A"/>
                </a:solidFill>
                <a:latin typeface="+mj-lt"/>
                <a:cs typeface="PT Sans"/>
              </a:rPr>
              <a:t>душевный интернет-маркетинг</a:t>
            </a:r>
          </a:p>
        </p:txBody>
      </p:sp>
      <p:pic>
        <p:nvPicPr>
          <p:cNvPr id="2" name="Изображение 1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480"/>
            <a:ext cx="1905000" cy="4095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1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Изображение 2" descr="Снимок экрана 2015-09-20 в 22.5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627534"/>
            <a:ext cx="7596336" cy="3595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12" y="437369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30165"/>
                </a:solidFill>
              </a:rPr>
              <a:t>Источник</a:t>
            </a:r>
            <a:r>
              <a:rPr lang="en-US" dirty="0">
                <a:solidFill>
                  <a:srgbClr val="530165"/>
                </a:solidFill>
              </a:rPr>
              <a:t>: TNS Web Index, </a:t>
            </a:r>
            <a:r>
              <a:rPr lang="en-US" dirty="0" err="1">
                <a:solidFill>
                  <a:srgbClr val="530165"/>
                </a:solidFill>
              </a:rPr>
              <a:t>Россия</a:t>
            </a:r>
            <a:r>
              <a:rPr lang="en-US" dirty="0">
                <a:solidFill>
                  <a:srgbClr val="530165"/>
                </a:solidFill>
              </a:rPr>
              <a:t> 700k+, </a:t>
            </a:r>
            <a:r>
              <a:rPr lang="en-US" dirty="0" err="1">
                <a:solidFill>
                  <a:srgbClr val="530165"/>
                </a:solidFill>
              </a:rPr>
              <a:t>февраль</a:t>
            </a:r>
            <a:r>
              <a:rPr lang="en-US" dirty="0">
                <a:solidFill>
                  <a:srgbClr val="530165"/>
                </a:solidFill>
              </a:rPr>
              <a:t> 2015, Monthly Reach, </a:t>
            </a:r>
            <a:r>
              <a:rPr lang="en-US" dirty="0" err="1">
                <a:solidFill>
                  <a:srgbClr val="530165"/>
                </a:solidFill>
              </a:rPr>
              <a:t>млн.чел</a:t>
            </a:r>
            <a:r>
              <a:rPr lang="en-US" dirty="0">
                <a:solidFill>
                  <a:srgbClr val="530165"/>
                </a:solidFill>
              </a:rPr>
              <a:t>., 12-64</a:t>
            </a:r>
          </a:p>
          <a:p>
            <a:r>
              <a:rPr lang="en-US" dirty="0" err="1">
                <a:solidFill>
                  <a:srgbClr val="530165"/>
                </a:solidFill>
              </a:rPr>
              <a:t>лет</a:t>
            </a:r>
            <a:endParaRPr lang="ru-RU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5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Мониторинг.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9954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0066"/>
                </a:solidFill>
                <a:latin typeface="PT Sans"/>
                <a:cs typeface="PT Sans"/>
              </a:rPr>
              <a:t>Поисковый запрос:	</a:t>
            </a:r>
          </a:p>
          <a:p>
            <a:r>
              <a:rPr lang="ru-RU" sz="2400" dirty="0">
                <a:solidFill>
                  <a:srgbClr val="660066"/>
                </a:solidFill>
                <a:latin typeface="PT Sans"/>
                <a:cs typeface="PT Sans"/>
              </a:rPr>
              <a:t>"порекомендуйте психолога" или "нужен психолог"</a:t>
            </a:r>
          </a:p>
        </p:txBody>
      </p:sp>
      <p:pic>
        <p:nvPicPr>
          <p:cNvPr id="4" name="Изображение 3" descr="Снимок экрана 2015-10-06 в 19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54" y="1563638"/>
            <a:ext cx="3942722" cy="32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Мониторинг.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Что это дает?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101</a:t>
            </a:fld>
            <a:endParaRPr lang="ru-RU" dirty="0"/>
          </a:p>
        </p:txBody>
      </p:sp>
      <p:pic>
        <p:nvPicPr>
          <p:cNvPr id="3" name="Изображение 2" descr="Снимок экрана 2015-10-06 в 19.2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" y="743901"/>
            <a:ext cx="4768011" cy="4060097"/>
          </a:xfrm>
          <a:prstGeom prst="rect">
            <a:avLst/>
          </a:prstGeom>
        </p:spPr>
      </p:pic>
      <p:pic>
        <p:nvPicPr>
          <p:cNvPr id="5" name="Изображение 4" descr="Снимок экрана 2015-10-06 в 19.2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2"/>
            <a:ext cx="4441199" cy="2808312"/>
          </a:xfrm>
          <a:prstGeom prst="rect">
            <a:avLst/>
          </a:prstGeom>
        </p:spPr>
      </p:pic>
      <p:pic>
        <p:nvPicPr>
          <p:cNvPr id="6" name="Изображение 5" descr="Снимок экрана 2015-10-06 в 19.27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63838"/>
            <a:ext cx="3942510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8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Мониторинг.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Что это дает?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771550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Продажи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Контроль подрядчиков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Конкурентную разведку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Оперативные решения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Работа с негативом и позитивом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07 в 23.0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7734"/>
            <a:ext cx="3911435" cy="24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0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Как не запутаться?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771550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Многоканальность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Множество ресурсов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Упоминания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Поиск клиентов/пациентов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clrChange>
              <a:clrFrom>
                <a:srgbClr val="F2F4F9"/>
              </a:clrFrom>
              <a:clrTo>
                <a:srgbClr val="F2F4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787774"/>
            <a:ext cx="3052275" cy="228920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771550"/>
            <a:ext cx="4283968" cy="22276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285978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Старый, добрый </a:t>
            </a:r>
            <a:r>
              <a:rPr lang="en-US" sz="2400" dirty="0" smtClean="0">
                <a:solidFill>
                  <a:srgbClr val="530165"/>
                </a:solidFill>
              </a:rPr>
              <a:t>Excel </a:t>
            </a:r>
            <a:r>
              <a:rPr lang="ru-RU" sz="2400" dirty="0" smtClean="0">
                <a:solidFill>
                  <a:srgbClr val="530165"/>
                </a:solidFill>
              </a:rPr>
              <a:t>Вам в помощь, а остальные инструменты – Вашим подрядчикам. Делаете сами – оцените свой уровень и подумайте, возьмете ли себя на работу?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9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Самообразование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104</a:t>
            </a:fld>
            <a:endParaRPr lang="ru-RU" dirty="0"/>
          </a:p>
        </p:txBody>
      </p:sp>
      <p:pic>
        <p:nvPicPr>
          <p:cNvPr id="4" name="Изображение 3" descr="Снимок экрана 2015-10-11 в 21.0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695399"/>
            <a:ext cx="7740352" cy="38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Хотите вообще не платить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или платить мало?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105</a:t>
            </a:fld>
            <a:endParaRPr lang="ru-RU" dirty="0"/>
          </a:p>
        </p:txBody>
      </p:sp>
      <p:pic>
        <p:nvPicPr>
          <p:cNvPr id="2" name="Изображение 1" descr="Снимок экрана 2015-10-11 в 21.0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3558"/>
            <a:ext cx="6210125" cy="2304256"/>
          </a:xfrm>
          <a:prstGeom prst="rect">
            <a:avLst/>
          </a:prstGeom>
        </p:spPr>
      </p:pic>
      <p:pic>
        <p:nvPicPr>
          <p:cNvPr id="3" name="Изображение 2" descr="Снимок экрана 2015-10-11 в 21.07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11710"/>
            <a:ext cx="5508104" cy="26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Программа минимум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771550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Сайт (оптимизированный для клиента)</a:t>
            </a:r>
            <a:r>
              <a:rPr lang="en-US" sz="2400" dirty="0" smtClean="0">
                <a:solidFill>
                  <a:srgbClr val="530165"/>
                </a:solidFill>
              </a:rPr>
              <a:t/>
            </a:r>
            <a:br>
              <a:rPr lang="en-US" sz="2400" dirty="0" smtClean="0">
                <a:solidFill>
                  <a:srgbClr val="530165"/>
                </a:solidFill>
              </a:rPr>
            </a:br>
            <a:r>
              <a:rPr lang="en-US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smtClean="0">
                <a:solidFill>
                  <a:srgbClr val="530165"/>
                </a:solidFill>
              </a:rPr>
              <a:t>Аккаунты в социальных сетях (</a:t>
            </a:r>
            <a:r>
              <a:rPr lang="ru-RU" sz="2400" dirty="0" err="1" smtClean="0">
                <a:solidFill>
                  <a:srgbClr val="530165"/>
                </a:solidFill>
              </a:rPr>
              <a:t>вк</a:t>
            </a:r>
            <a:r>
              <a:rPr lang="ru-RU" sz="2400" dirty="0" smtClean="0">
                <a:solidFill>
                  <a:srgbClr val="530165"/>
                </a:solidFill>
              </a:rPr>
              <a:t>, </a:t>
            </a:r>
            <a:r>
              <a:rPr lang="ru-RU" sz="2400" dirty="0" err="1" smtClean="0">
                <a:solidFill>
                  <a:srgbClr val="530165"/>
                </a:solidFill>
              </a:rPr>
              <a:t>фб</a:t>
            </a:r>
            <a:r>
              <a:rPr lang="ru-RU" sz="2400" dirty="0" smtClean="0">
                <a:solidFill>
                  <a:srgbClr val="530165"/>
                </a:solidFill>
              </a:rPr>
              <a:t>, </a:t>
            </a:r>
            <a:r>
              <a:rPr lang="ru-RU" sz="2400" dirty="0" err="1" smtClean="0">
                <a:solidFill>
                  <a:srgbClr val="530165"/>
                </a:solidFill>
              </a:rPr>
              <a:t>инст</a:t>
            </a:r>
            <a:r>
              <a:rPr lang="ru-RU" sz="2400" dirty="0" smtClean="0">
                <a:solidFill>
                  <a:srgbClr val="530165"/>
                </a:solidFill>
              </a:rPr>
              <a:t>, </a:t>
            </a:r>
            <a:r>
              <a:rPr lang="ru-RU" sz="2400" dirty="0" err="1" smtClean="0">
                <a:solidFill>
                  <a:srgbClr val="530165"/>
                </a:solidFill>
              </a:rPr>
              <a:t>твиттер</a:t>
            </a:r>
            <a:r>
              <a:rPr lang="ru-RU" sz="2400" dirty="0" smtClean="0">
                <a:solidFill>
                  <a:srgbClr val="530165"/>
                </a:solidFill>
              </a:rPr>
              <a:t>)</a:t>
            </a:r>
            <a:r>
              <a:rPr lang="en-US" sz="2400" dirty="0" smtClean="0">
                <a:solidFill>
                  <a:srgbClr val="530165"/>
                </a:solidFill>
              </a:rPr>
              <a:t/>
            </a:r>
            <a:br>
              <a:rPr lang="en-US" sz="2400" dirty="0" smtClean="0">
                <a:solidFill>
                  <a:srgbClr val="530165"/>
                </a:solidFill>
              </a:rPr>
            </a:br>
            <a:r>
              <a:rPr lang="en-US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smtClean="0">
                <a:solidFill>
                  <a:srgbClr val="530165"/>
                </a:solidFill>
              </a:rPr>
              <a:t>Отзывы (согласно семантике)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Каналы получения клиентов (контекст, </a:t>
            </a:r>
            <a:r>
              <a:rPr lang="ru-RU" sz="2400" dirty="0" err="1" smtClean="0">
                <a:solidFill>
                  <a:srgbClr val="530165"/>
                </a:solidFill>
              </a:rPr>
              <a:t>таргет</a:t>
            </a:r>
            <a:r>
              <a:rPr lang="ru-RU" sz="2400" dirty="0" smtClean="0">
                <a:solidFill>
                  <a:srgbClr val="530165"/>
                </a:solidFill>
              </a:rPr>
              <a:t>, </a:t>
            </a:r>
            <a:r>
              <a:rPr lang="ru-RU" sz="2400" dirty="0" err="1" smtClean="0">
                <a:solidFill>
                  <a:srgbClr val="530165"/>
                </a:solidFill>
              </a:rPr>
              <a:t>лидогенерация</a:t>
            </a:r>
            <a:r>
              <a:rPr lang="ru-RU" sz="2400" dirty="0" smtClean="0">
                <a:solidFill>
                  <a:srgbClr val="530165"/>
                </a:solidFill>
              </a:rPr>
              <a:t> или комбинация. Здесь главное - стабильность)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913214"/>
            <a:ext cx="3351349" cy="22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Инструменты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107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771550"/>
            <a:ext cx="734481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en-US" sz="2400" dirty="0" smtClean="0">
                <a:solidFill>
                  <a:srgbClr val="530165"/>
                </a:solidFill>
              </a:rPr>
              <a:t>SEO </a:t>
            </a:r>
            <a:r>
              <a:rPr lang="ru-RU" sz="2400" dirty="0" smtClean="0">
                <a:solidFill>
                  <a:srgbClr val="530165"/>
                </a:solidFill>
              </a:rPr>
              <a:t>и </a:t>
            </a:r>
            <a:r>
              <a:rPr lang="en-US" sz="2400" dirty="0" smtClean="0">
                <a:solidFill>
                  <a:srgbClr val="530165"/>
                </a:solidFill>
              </a:rPr>
              <a:t>SERM</a:t>
            </a:r>
            <a:br>
              <a:rPr lang="en-US" sz="2400" dirty="0" smtClean="0">
                <a:solidFill>
                  <a:srgbClr val="530165"/>
                </a:solidFill>
              </a:rPr>
            </a:br>
            <a:r>
              <a:rPr lang="en-US" sz="2400" dirty="0" smtClean="0">
                <a:solidFill>
                  <a:srgbClr val="530165"/>
                </a:solidFill>
              </a:rPr>
              <a:t>- SMM</a:t>
            </a:r>
            <a:br>
              <a:rPr lang="en-US" sz="2400" dirty="0" smtClean="0">
                <a:solidFill>
                  <a:srgbClr val="530165"/>
                </a:solidFill>
              </a:rPr>
            </a:br>
            <a:r>
              <a:rPr lang="en-US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smtClean="0">
                <a:solidFill>
                  <a:srgbClr val="530165"/>
                </a:solidFill>
              </a:rPr>
              <a:t>Контекстная и </a:t>
            </a:r>
            <a:r>
              <a:rPr lang="ru-RU" sz="2400" dirty="0" err="1" smtClean="0">
                <a:solidFill>
                  <a:srgbClr val="530165"/>
                </a:solidFill>
              </a:rPr>
              <a:t>таргетированная</a:t>
            </a:r>
            <a:r>
              <a:rPr lang="ru-RU" sz="2400" dirty="0" smtClean="0">
                <a:solidFill>
                  <a:srgbClr val="530165"/>
                </a:solidFill>
              </a:rPr>
              <a:t> реклама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 в группах и </a:t>
            </a:r>
            <a:r>
              <a:rPr lang="ru-RU" sz="2400" dirty="0" err="1" smtClean="0">
                <a:solidFill>
                  <a:srgbClr val="530165"/>
                </a:solidFill>
              </a:rPr>
              <a:t>пабликах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Мониторинг и </a:t>
            </a:r>
            <a:r>
              <a:rPr lang="ru-RU" sz="2400" dirty="0" err="1" smtClean="0">
                <a:solidFill>
                  <a:srgbClr val="530165"/>
                </a:solidFill>
              </a:rPr>
              <a:t>лидогенерация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Работа с отзывами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Сбор и размещение информационных поводов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Формирование и работа с медиаканалом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Комбинация инструментов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Репутационная</a:t>
            </a:r>
            <a:r>
              <a:rPr lang="ru-RU" sz="2400" dirty="0" smtClean="0">
                <a:solidFill>
                  <a:srgbClr val="530165"/>
                </a:solidFill>
              </a:rPr>
              <a:t> работа</a:t>
            </a:r>
            <a:r>
              <a:rPr lang="ru-RU" sz="2400" dirty="0">
                <a:solidFill>
                  <a:srgbClr val="530165"/>
                </a:solidFill>
              </a:rPr>
              <a:t/>
            </a:r>
            <a:br>
              <a:rPr lang="ru-RU" sz="2400" dirty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Хитрости интернет-маркетинга 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7624" y="3147814"/>
            <a:ext cx="343491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7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Спасибо за внимание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108</a:t>
            </a:fld>
            <a:endParaRPr lang="ru-RU" dirty="0"/>
          </a:p>
        </p:txBody>
      </p:sp>
      <p:pic>
        <p:nvPicPr>
          <p:cNvPr id="9" name="Изображение 8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71950"/>
            <a:ext cx="1905000" cy="40957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4"/>
          <a:srcRect l="36152"/>
          <a:stretch/>
        </p:blipFill>
        <p:spPr>
          <a:xfrm>
            <a:off x="406400" y="987574"/>
            <a:ext cx="3229496" cy="30243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6360" y="2817391"/>
            <a:ext cx="255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+7(926)1653965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256" y="1846056"/>
            <a:ext cx="792088" cy="7920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6360" y="1953295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30165"/>
                </a:solidFill>
              </a:rPr>
              <a:t>facebook.com</a:t>
            </a:r>
            <a:r>
              <a:rPr lang="en-US" sz="2400" dirty="0">
                <a:solidFill>
                  <a:srgbClr val="530165"/>
                </a:solidFill>
              </a:rPr>
              <a:t>/</a:t>
            </a:r>
            <a:r>
              <a:rPr lang="en-US" sz="2400" dirty="0" err="1">
                <a:solidFill>
                  <a:srgbClr val="530165"/>
                </a:solidFill>
              </a:rPr>
              <a:t>anatoly.perepelkin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256" y="1017191"/>
            <a:ext cx="792088" cy="792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26360" y="113159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30165"/>
                </a:solidFill>
              </a:rPr>
              <a:t>vk.com</a:t>
            </a:r>
            <a:r>
              <a:rPr lang="en-US" sz="2400" dirty="0">
                <a:solidFill>
                  <a:srgbClr val="530165"/>
                </a:solidFill>
              </a:rPr>
              <a:t>/</a:t>
            </a:r>
            <a:r>
              <a:rPr lang="en-US" sz="2400" dirty="0" err="1">
                <a:solidFill>
                  <a:srgbClr val="530165"/>
                </a:solidFill>
              </a:rPr>
              <a:t>anatolyperepelkin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224" y="2638144"/>
            <a:ext cx="1368152" cy="9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7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Выбираем специалиста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66"/>
            <a:ext cx="9144000" cy="44400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96136" y="3942005"/>
            <a:ext cx="3191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30165"/>
                </a:solidFill>
              </a:rPr>
              <a:t>Как понять, что специалист </a:t>
            </a:r>
            <a:br>
              <a:rPr lang="ru-RU" dirty="0" smtClean="0">
                <a:solidFill>
                  <a:srgbClr val="530165"/>
                </a:solidFill>
              </a:rPr>
            </a:br>
            <a:r>
              <a:rPr lang="ru-RU" dirty="0" smtClean="0">
                <a:solidFill>
                  <a:srgbClr val="530165"/>
                </a:solidFill>
              </a:rPr>
              <a:t>действительно хороший и </a:t>
            </a:r>
            <a:br>
              <a:rPr lang="ru-RU" dirty="0" smtClean="0">
                <a:solidFill>
                  <a:srgbClr val="530165"/>
                </a:solidFill>
              </a:rPr>
            </a:br>
            <a:r>
              <a:rPr lang="ru-RU" dirty="0" smtClean="0">
                <a:solidFill>
                  <a:srgbClr val="530165"/>
                </a:solidFill>
              </a:rPr>
              <a:t>вообще тот ли он, за кого себя </a:t>
            </a:r>
            <a:br>
              <a:rPr lang="ru-RU" dirty="0" smtClean="0">
                <a:solidFill>
                  <a:srgbClr val="530165"/>
                </a:solidFill>
              </a:rPr>
            </a:br>
            <a:r>
              <a:rPr lang="ru-RU" dirty="0" smtClean="0">
                <a:solidFill>
                  <a:srgbClr val="530165"/>
                </a:solidFill>
              </a:rPr>
              <a:t>выдает?</a:t>
            </a:r>
            <a:endParaRPr lang="ru-RU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OFFLINE VS ONLINE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39552" y="915566"/>
            <a:ext cx="1227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30165"/>
                </a:solidFill>
              </a:rPr>
              <a:t>OFFLINE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4168" y="915566"/>
            <a:ext cx="114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30165"/>
                </a:solidFill>
              </a:rPr>
              <a:t>ONLINE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1563638"/>
            <a:ext cx="2858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530165"/>
                </a:solidFill>
              </a:rPr>
              <a:t>Личные впечатления,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общие знакомые, слухи,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СМИ, телевидение</a:t>
            </a:r>
            <a:br>
              <a:rPr lang="ru-RU" sz="2000" dirty="0" smtClean="0">
                <a:solidFill>
                  <a:srgbClr val="530165"/>
                </a:solidFill>
              </a:rPr>
            </a:br>
            <a:endParaRPr lang="ru-RU" sz="2000" dirty="0">
              <a:solidFill>
                <a:srgbClr val="53016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6137" y="1563638"/>
            <a:ext cx="2664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30165"/>
                </a:solidFill>
              </a:rPr>
              <a:t>Персональный сайт, блоги и 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форумы, страницы в социальных 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сетях, друзья, упоминания в 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выдаче, отзывы</a:t>
            </a:r>
            <a:endParaRPr lang="ru-RU" sz="2000" dirty="0">
              <a:solidFill>
                <a:srgbClr val="530165"/>
              </a:solidFill>
            </a:endParaRP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923678"/>
            <a:ext cx="1257155" cy="9852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71600" y="4083918"/>
            <a:ext cx="675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30165"/>
                </a:solidFill>
              </a:rPr>
              <a:t>С разгромным счетом выигрывает ОНЛАЙН! Скорость и полнота!!!</a:t>
            </a:r>
            <a:r>
              <a:rPr lang="en-US" dirty="0" smtClean="0">
                <a:solidFill>
                  <a:srgbClr val="530165"/>
                </a:solidFill>
              </a:rPr>
              <a:t/>
            </a:r>
            <a:br>
              <a:rPr lang="en-US" dirty="0" smtClean="0">
                <a:solidFill>
                  <a:srgbClr val="530165"/>
                </a:solidFill>
              </a:rPr>
            </a:br>
            <a:r>
              <a:rPr lang="ru-RU" dirty="0" smtClean="0">
                <a:solidFill>
                  <a:srgbClr val="530165"/>
                </a:solidFill>
              </a:rPr>
              <a:t>Легкость распространения</a:t>
            </a:r>
            <a:endParaRPr lang="ru-RU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9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Интернет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23528" y="91556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30165"/>
                </a:solidFill>
              </a:rPr>
              <a:t>- Рекомендательная тема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- Усиленное сарафанное радио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- Репутация</a:t>
            </a:r>
            <a:br>
              <a:rPr lang="ru-RU" sz="2000" dirty="0" smtClean="0">
                <a:solidFill>
                  <a:srgbClr val="530165"/>
                </a:solidFill>
              </a:rPr>
            </a:br>
            <a:r>
              <a:rPr lang="ru-RU" sz="2000" dirty="0" smtClean="0">
                <a:solidFill>
                  <a:srgbClr val="530165"/>
                </a:solidFill>
              </a:rPr>
              <a:t>- Рекламные каналы</a:t>
            </a:r>
            <a:endParaRPr lang="ru-RU" sz="20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1995686"/>
            <a:ext cx="2499742" cy="249974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500" y="195486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2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Обзор каналов 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продвижения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771550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Сайт (</a:t>
            </a:r>
            <a:r>
              <a:rPr lang="ru-RU" sz="2400" dirty="0" err="1" smtClean="0">
                <a:solidFill>
                  <a:srgbClr val="530165"/>
                </a:solidFill>
              </a:rPr>
              <a:t>юзабилити</a:t>
            </a:r>
            <a:r>
              <a:rPr lang="ru-RU" sz="2400" dirty="0" smtClean="0">
                <a:solidFill>
                  <a:srgbClr val="530165"/>
                </a:solidFill>
              </a:rPr>
              <a:t>, маркетинг)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Соц</a:t>
            </a:r>
            <a:r>
              <a:rPr lang="ru-RU" sz="2400" dirty="0" smtClean="0">
                <a:solidFill>
                  <a:srgbClr val="530165"/>
                </a:solidFill>
              </a:rPr>
              <a:t> сети (страницы, аккаунты, группы)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Мобильные приложения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Отраслевые и </a:t>
            </a:r>
            <a:r>
              <a:rPr lang="ru-RU" sz="2400" dirty="0" err="1" smtClean="0">
                <a:solidFill>
                  <a:srgbClr val="530165"/>
                </a:solidFill>
              </a:rPr>
              <a:t>имиджевые</a:t>
            </a:r>
            <a:r>
              <a:rPr lang="ru-RU" sz="2400" dirty="0" smtClean="0">
                <a:solidFill>
                  <a:srgbClr val="530165"/>
                </a:solidFill>
              </a:rPr>
              <a:t> 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ресурсы </a:t>
            </a:r>
            <a:r>
              <a:rPr lang="ru-RU" sz="2400" dirty="0" smtClean="0">
                <a:solidFill>
                  <a:srgbClr val="530165"/>
                </a:solidFill>
              </a:rPr>
              <a:t>(Сайт Лиги)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Блоги и форумы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Каталоги и рубрикаторы, карты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Отзовики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Ресурсы пациентов, партнеров (огромный блок)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Любые ресурсы из мониторинга (</a:t>
            </a:r>
            <a:r>
              <a:rPr lang="ru-RU" sz="2400" dirty="0" err="1" smtClean="0">
                <a:solidFill>
                  <a:srgbClr val="530165"/>
                </a:solidFill>
              </a:rPr>
              <a:t>лидогенерация</a:t>
            </a:r>
            <a:r>
              <a:rPr lang="ru-RU" sz="2400" dirty="0" smtClean="0">
                <a:solidFill>
                  <a:srgbClr val="530165"/>
                </a:solidFill>
              </a:rPr>
              <a:t>)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47" y="915566"/>
            <a:ext cx="360315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3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20072" y="843558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Выбор ниши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Конкурентная разведка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Семантика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Опрос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Тестирование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err="1" smtClean="0">
                <a:solidFill>
                  <a:srgbClr val="530165"/>
                </a:solidFill>
              </a:rPr>
              <a:t>Прототипирование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Дизайн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Верстка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Программирование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Приемка и запуск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5167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Дизайн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Верстка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Программирование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Запуск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15" y="1768942"/>
            <a:ext cx="1663917" cy="16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–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не напрягаемся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3" name="Изображение 2" descr="Снимок экрана 2015-10-07 в 23.06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00" y="843558"/>
            <a:ext cx="5940152" cy="3382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843558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Дизайн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Верстка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Программирование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Запуск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444395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Можно облегчить задачу с помощью бирж </a:t>
            </a:r>
            <a:r>
              <a:rPr lang="ru-RU" sz="2400" dirty="0" err="1" smtClean="0">
                <a:solidFill>
                  <a:srgbClr val="530165"/>
                </a:solidFill>
              </a:rPr>
              <a:t>фрилансеров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4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–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не напрягаемся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2" name="Изображение 1" descr="Снимок экрана 2015-10-07 в 23.08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79662"/>
            <a:ext cx="5207650" cy="31328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1779662"/>
            <a:ext cx="2133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youdo.com</a:t>
            </a:r>
            <a:r>
              <a:rPr lang="ru-RU" dirty="0" smtClean="0">
                <a:hlinkClick r:id="rId4"/>
              </a:rPr>
              <a:t>/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://www.fl.ru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://freelance.ru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r>
              <a:rPr lang="is-IS" dirty="0" smtClean="0"/>
              <a:t>…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Изображение 8" descr="Снимок экрана 2015-10-07 в 23.10.4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50"/>
            <a:ext cx="9144000" cy="8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–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не напрягаемся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1" name="Picture 2" descr="Снимок экрана 2014-10-03 в 13.2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7534"/>
            <a:ext cx="6468496" cy="40428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71800" y="4668217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(С) Михаил Хан и СОЮЗМУЛЬТФИЛЬМ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2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–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СОВСЕМ не напрягаемся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2" name="Изображение 1" descr="Снимок экрана 2015-10-08 в 0.09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148"/>
            <a:ext cx="9144000" cy="4451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0152" y="401191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Сайтов-конструкторов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очень много. </a:t>
            </a:r>
            <a:r>
              <a:rPr lang="ru-RU" sz="2400" dirty="0" err="1" smtClean="0">
                <a:solidFill>
                  <a:srgbClr val="530165"/>
                </a:solidFill>
              </a:rPr>
              <a:t>Гуглим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239079"/>
            <a:ext cx="9144000" cy="904421"/>
          </a:xfrm>
          <a:prstGeom prst="rect">
            <a:avLst/>
          </a:prstGeom>
          <a:solidFill>
            <a:srgbClr val="E9936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smtClean="0"/>
              <a:t>О себе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347484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530165"/>
                </a:solidFill>
                <a:latin typeface="PT Sans"/>
                <a:cs typeface="PT Sans"/>
              </a:rPr>
              <a:t>Переп</a:t>
            </a:r>
            <a:r>
              <a:rPr lang="en-US" sz="2800" dirty="0" err="1" smtClean="0">
                <a:solidFill>
                  <a:srgbClr val="530165"/>
                </a:solidFill>
                <a:latin typeface="PT Sans"/>
                <a:cs typeface="PT Sans"/>
              </a:rPr>
              <a:t>ё</a:t>
            </a:r>
            <a:r>
              <a:rPr lang="ru-RU" sz="2800" dirty="0" err="1" smtClean="0">
                <a:solidFill>
                  <a:srgbClr val="530165"/>
                </a:solidFill>
                <a:latin typeface="PT Sans"/>
                <a:cs typeface="PT Sans"/>
              </a:rPr>
              <a:t>лкин</a:t>
            </a:r>
            <a:r>
              <a:rPr lang="ru-RU" sz="2800" dirty="0" smtClean="0">
                <a:solidFill>
                  <a:srgbClr val="530165"/>
                </a:solidFill>
                <a:latin typeface="PT Sans"/>
                <a:cs typeface="PT Sans"/>
              </a:rPr>
              <a:t> Анатолий</a:t>
            </a:r>
            <a:endParaRPr lang="ru-RU" sz="2400" dirty="0">
              <a:solidFill>
                <a:srgbClr val="530165"/>
              </a:solidFill>
              <a:latin typeface="PT Sans"/>
              <a:cs typeface="PT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843558"/>
            <a:ext cx="525658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Интернет-маркетолог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Политтехнолог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Эксперт 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Союза </a:t>
            </a: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Российских Городов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Независимый 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эксперт ряда </a:t>
            </a: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муниципальных образований по </a:t>
            </a:r>
            <a:r>
              <a:rPr lang="en-US" sz="1900" dirty="0" smtClean="0">
                <a:solidFill>
                  <a:srgbClr val="660066"/>
                </a:solidFill>
                <a:latin typeface="PT Sans"/>
                <a:cs typeface="PT Sans"/>
              </a:rPr>
              <a:t>PR</a:t>
            </a: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 и контролю информационного поля  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Преподаватель 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в </a:t>
            </a: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Международной 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Школе </a:t>
            </a: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Бизнеса при МТПП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Входит в ТОП-10 бизнес-тренеров федеральной программы ТЫ-предприниматель</a:t>
            </a:r>
            <a:b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</a:br>
            <a:r>
              <a:rPr lang="ru-RU" sz="1900" dirty="0" smtClean="0">
                <a:solidFill>
                  <a:srgbClr val="660066"/>
                </a:solidFill>
                <a:latin typeface="PT Sans"/>
                <a:cs typeface="PT Sans"/>
              </a:rPr>
              <a:t>- Директор 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компании «</a:t>
            </a:r>
            <a:r>
              <a:rPr lang="ru-RU" sz="1900" dirty="0" err="1">
                <a:solidFill>
                  <a:srgbClr val="660066"/>
                </a:solidFill>
                <a:latin typeface="PT Sans"/>
                <a:cs typeface="PT Sans"/>
              </a:rPr>
              <a:t>Альфарепутейшн</a:t>
            </a:r>
            <a:r>
              <a:rPr lang="ru-RU" sz="1900" dirty="0">
                <a:solidFill>
                  <a:srgbClr val="660066"/>
                </a:solidFill>
                <a:latin typeface="PT Sans"/>
                <a:cs typeface="PT Sans"/>
              </a:rPr>
              <a:t>» </a:t>
            </a:r>
            <a:endParaRPr lang="ru-RU" sz="1900" dirty="0">
              <a:solidFill>
                <a:srgbClr val="530165"/>
              </a:solidFill>
              <a:latin typeface="PT Sans"/>
              <a:cs typeface="PT 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36152"/>
          <a:stretch/>
        </p:blipFill>
        <p:spPr>
          <a:xfrm>
            <a:off x="406400" y="987574"/>
            <a:ext cx="322949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9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 –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СОВСЕМ не напрягаемся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555526"/>
            <a:ext cx="5400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Использование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сайтов-конструкторов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фрилансеров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b="1" dirty="0" smtClean="0">
                <a:solidFill>
                  <a:srgbClr val="530165"/>
                </a:solidFill>
              </a:rPr>
              <a:t>НЕ АБСОЛЮТНОЕ ЗЛО!</a:t>
            </a:r>
            <a:br>
              <a:rPr lang="ru-RU" sz="2400" b="1" dirty="0" smtClean="0">
                <a:solidFill>
                  <a:srgbClr val="530165"/>
                </a:solidFill>
              </a:rPr>
            </a:br>
            <a:r>
              <a:rPr lang="ru-RU" sz="2400" b="1" dirty="0" smtClean="0">
                <a:solidFill>
                  <a:srgbClr val="530165"/>
                </a:solidFill>
              </a:rPr>
              <a:t/>
            </a:r>
            <a:br>
              <a:rPr lang="ru-RU" sz="2400" b="1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Но Вы и они не должны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думать</a:t>
            </a:r>
            <a:r>
              <a:rPr lang="ru-RU" sz="2400" dirty="0">
                <a:solidFill>
                  <a:srgbClr val="530165"/>
                </a:solidFill>
              </a:rPr>
              <a:t> </a:t>
            </a:r>
            <a:r>
              <a:rPr lang="ru-RU" sz="2400" dirty="0" smtClean="0">
                <a:solidFill>
                  <a:srgbClr val="530165"/>
                </a:solidFill>
              </a:rPr>
              <a:t>за ваших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клиентов и маркетолога.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Если будет идеальное ТЗ и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контроль, то можно и так, но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020" y="1298474"/>
            <a:ext cx="4149452" cy="3845026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971600" y="4752528"/>
            <a:ext cx="2736304" cy="33950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2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627534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Выбор ниши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Конкурентная разведка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Семантика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Опрос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Тестирование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err="1" smtClean="0">
                <a:solidFill>
                  <a:srgbClr val="530165"/>
                </a:solidFill>
              </a:rPr>
              <a:t>Прототипирование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Дизайн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Верстка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Программирование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Приемка и запуск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1518588"/>
            <a:ext cx="6096071" cy="3645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1472" y="134761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530165"/>
                </a:solidFill>
              </a:rPr>
              <a:t>А теперь – КАК НАДО!</a:t>
            </a:r>
            <a:endParaRPr lang="ru-RU" sz="36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7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выбор ниши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00200"/>
            <a:ext cx="5606397" cy="3363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2040" y="771550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Уникальное предложение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Отличие от конкурентов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smtClean="0">
                <a:solidFill>
                  <a:srgbClr val="530165"/>
                </a:solidFill>
              </a:rPr>
              <a:t>Ваши новые </a:t>
            </a:r>
            <a:r>
              <a:rPr lang="ru-RU" sz="2400" dirty="0" smtClean="0">
                <a:solidFill>
                  <a:srgbClr val="530165"/>
                </a:solidFill>
              </a:rPr>
              <a:t>методы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smtClean="0">
                <a:solidFill>
                  <a:srgbClr val="530165"/>
                </a:solidFill>
              </a:rPr>
              <a:t>Ваши </a:t>
            </a:r>
            <a:r>
              <a:rPr lang="ru-RU" sz="2400" dirty="0" smtClean="0">
                <a:solidFill>
                  <a:srgbClr val="530165"/>
                </a:solidFill>
              </a:rPr>
              <a:t>новые </a:t>
            </a:r>
            <a:r>
              <a:rPr lang="ru-RU" sz="2400" dirty="0" smtClean="0">
                <a:solidFill>
                  <a:srgbClr val="530165"/>
                </a:solidFill>
              </a:rPr>
              <a:t>каналы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Региональность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Что-то </a:t>
            </a:r>
            <a:r>
              <a:rPr lang="ru-RU" sz="2400" dirty="0" err="1" smtClean="0">
                <a:solidFill>
                  <a:srgbClr val="530165"/>
                </a:solidFill>
              </a:rPr>
              <a:t>ещ</a:t>
            </a:r>
            <a:r>
              <a:rPr lang="en-US" sz="2400" dirty="0" err="1" smtClean="0">
                <a:solidFill>
                  <a:srgbClr val="530165"/>
                </a:solidFill>
              </a:rPr>
              <a:t>ё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" name="Изображение 2" descr="Снимок экрана 2015-10-07 в 23.32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" y="699542"/>
            <a:ext cx="9144000" cy="33275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422793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Смотрим поисковые подсказки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6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41434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Не хочу Москву, интересует Челябинск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07 в 23.3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9542"/>
            <a:ext cx="3756802" cy="3555650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>
            <a:off x="3491880" y="1131590"/>
            <a:ext cx="648072" cy="13681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55976" y="915566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Ян </a:t>
            </a:r>
            <a:r>
              <a:rPr lang="ru-RU" sz="2400" dirty="0" err="1" smtClean="0">
                <a:solidFill>
                  <a:srgbClr val="530165"/>
                </a:solidFill>
              </a:rPr>
              <a:t>Голанд</a:t>
            </a:r>
            <a:r>
              <a:rPr lang="ru-RU" sz="2400" dirty="0" smtClean="0">
                <a:solidFill>
                  <a:srgbClr val="530165"/>
                </a:solidFill>
              </a:rPr>
              <a:t> купил рекламу. В ч</a:t>
            </a:r>
            <a:r>
              <a:rPr lang="en-US" sz="2400" dirty="0" err="1" smtClean="0">
                <a:solidFill>
                  <a:srgbClr val="530165"/>
                </a:solidFill>
              </a:rPr>
              <a:t>ё</a:t>
            </a:r>
            <a:r>
              <a:rPr lang="ru-RU" sz="2400" dirty="0" smtClean="0">
                <a:solidFill>
                  <a:srgbClr val="530165"/>
                </a:solidFill>
              </a:rPr>
              <a:t>м ошибка?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 показывается в Москве, Ян зря тратит деньги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1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41434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Совсем зря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 descr="Снимок экрана 2015-10-07 в 23.3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9582"/>
            <a:ext cx="5916618" cy="29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9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41434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По прямой ссылке сайт работает, продолжаем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07 в 23.4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7534"/>
            <a:ext cx="7884368" cy="37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41434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Смотрим показатели сайта</a:t>
            </a:r>
          </a:p>
        </p:txBody>
      </p:sp>
      <p:pic>
        <p:nvPicPr>
          <p:cNvPr id="3" name="Изображение 2" descr="Снимок экрана 2015-10-07 в 23.45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" y="644798"/>
            <a:ext cx="1549400" cy="558800"/>
          </a:xfrm>
          <a:prstGeom prst="rect">
            <a:avLst/>
          </a:prstGeom>
        </p:spPr>
      </p:pic>
      <p:pic>
        <p:nvPicPr>
          <p:cNvPr id="4" name="Изображение 3" descr="Снимок экрана 2015-10-07 в 23.45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945"/>
            <a:ext cx="9144000" cy="2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8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3" name="Изображение 2" descr="Снимок экрана 2015-10-07 в 23.45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" y="644798"/>
            <a:ext cx="1549400" cy="558800"/>
          </a:xfrm>
          <a:prstGeom prst="rect">
            <a:avLst/>
          </a:prstGeom>
        </p:spPr>
      </p:pic>
      <p:pic>
        <p:nvPicPr>
          <p:cNvPr id="2" name="Изображение 1" descr="Снимок экрана 2015-10-07 в 23.45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9542"/>
            <a:ext cx="5333905" cy="3651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41434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Смотрим показатели сайта</a:t>
            </a:r>
          </a:p>
        </p:txBody>
      </p:sp>
    </p:spTree>
    <p:extLst>
      <p:ext uri="{BB962C8B-B14F-4D97-AF65-F5344CB8AC3E}">
        <p14:creationId xmlns:p14="http://schemas.microsoft.com/office/powerpoint/2010/main" val="271644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4" name="Изображение 3" descr="Снимок экрана 2015-10-07 в 23.41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9543"/>
            <a:ext cx="6336704" cy="3687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441434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А упоминаний много. В случае Яна – уволить подрядчиков</a:t>
            </a:r>
          </a:p>
        </p:txBody>
      </p:sp>
    </p:spTree>
    <p:extLst>
      <p:ext uri="{BB962C8B-B14F-4D97-AF65-F5344CB8AC3E}">
        <p14:creationId xmlns:p14="http://schemas.microsoft.com/office/powerpoint/2010/main" val="354903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239079"/>
            <a:ext cx="9144000" cy="904421"/>
          </a:xfrm>
          <a:prstGeom prst="rect">
            <a:avLst/>
          </a:prstGeom>
          <a:solidFill>
            <a:srgbClr val="E9936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smtClean="0"/>
              <a:t>Вопросы и контакты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3003798"/>
            <a:ext cx="255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+7(926)1653965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67494"/>
            <a:ext cx="2691410" cy="386789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32463"/>
            <a:ext cx="792088" cy="792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213970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30165"/>
                </a:solidFill>
              </a:rPr>
              <a:t>facebook.com</a:t>
            </a:r>
            <a:r>
              <a:rPr lang="en-US" sz="2400" dirty="0">
                <a:solidFill>
                  <a:srgbClr val="530165"/>
                </a:solidFill>
              </a:rPr>
              <a:t>/</a:t>
            </a:r>
            <a:r>
              <a:rPr lang="en-US" sz="2400" dirty="0" err="1">
                <a:solidFill>
                  <a:srgbClr val="530165"/>
                </a:solidFill>
              </a:rPr>
              <a:t>anatoly.perepelkin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03598"/>
            <a:ext cx="792088" cy="792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7664" y="131799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30165"/>
                </a:solidFill>
              </a:rPr>
              <a:t>vk.com</a:t>
            </a:r>
            <a:r>
              <a:rPr lang="en-US" sz="2400" dirty="0">
                <a:solidFill>
                  <a:srgbClr val="530165"/>
                </a:solidFill>
              </a:rPr>
              <a:t>/</a:t>
            </a:r>
            <a:r>
              <a:rPr lang="en-US" sz="2400" dirty="0" err="1">
                <a:solidFill>
                  <a:srgbClr val="530165"/>
                </a:solidFill>
              </a:rPr>
              <a:t>anatolyperepelkin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824551"/>
            <a:ext cx="1368152" cy="9713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347484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30165"/>
                </a:solidFill>
                <a:latin typeface="PT Sans"/>
                <a:cs typeface="PT Sans"/>
              </a:rPr>
              <a:t>Совместная оперативная работа</a:t>
            </a:r>
            <a:endParaRPr lang="ru-RU" sz="2400" dirty="0">
              <a:solidFill>
                <a:srgbClr val="530165"/>
              </a:solidFill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80061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77155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Просто поисковая выдача:</a:t>
            </a:r>
          </a:p>
        </p:txBody>
      </p:sp>
      <p:pic>
        <p:nvPicPr>
          <p:cNvPr id="3" name="Изображение 2" descr="Снимок экрана 2015-10-08 в 0.06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9542"/>
            <a:ext cx="4716016" cy="41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41434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А это уже интересно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07 в 23.5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50"/>
            <a:ext cx="9144000" cy="33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41434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Вводим новый инструмент – сервис мониторинга!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8" name="Изображение 7" descr="Снимок экрана 2014-08-18 в 9.15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5606"/>
            <a:ext cx="1346200" cy="1181100"/>
          </a:xfrm>
          <a:prstGeom prst="rect">
            <a:avLst/>
          </a:prstGeom>
        </p:spPr>
      </p:pic>
      <p:pic>
        <p:nvPicPr>
          <p:cNvPr id="9" name="Изображение 8" descr="Снимок экрана 2014-08-18 в 9.17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55726"/>
            <a:ext cx="2527300" cy="1346200"/>
          </a:xfrm>
          <a:prstGeom prst="rect">
            <a:avLst/>
          </a:prstGeom>
        </p:spPr>
      </p:pic>
      <p:pic>
        <p:nvPicPr>
          <p:cNvPr id="13" name="Изображение 12" descr="Снимок экрана 2014-08-18 в 9.17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7734"/>
            <a:ext cx="2844800" cy="838200"/>
          </a:xfrm>
          <a:prstGeom prst="rect">
            <a:avLst/>
          </a:prstGeom>
        </p:spPr>
      </p:pic>
      <p:pic>
        <p:nvPicPr>
          <p:cNvPr id="14" name="Изображение 13" descr="Снимок экрана 2014-08-18 в 9.16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7574"/>
            <a:ext cx="4000500" cy="1003300"/>
          </a:xfrm>
          <a:prstGeom prst="rect">
            <a:avLst/>
          </a:prstGeom>
        </p:spPr>
      </p:pic>
      <p:pic>
        <p:nvPicPr>
          <p:cNvPr id="15" name="Изображение 14" descr="Снимок экрана 2014-08-18 в 9.19.2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31590"/>
            <a:ext cx="1854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41434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Подключаем сервис мониторинга</a:t>
            </a:r>
          </a:p>
        </p:txBody>
      </p:sp>
      <p:pic>
        <p:nvPicPr>
          <p:cNvPr id="4" name="Изображение 3" descr="Снимок экрана 2015-10-07 в 23.5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86072"/>
            <a:ext cx="4464496" cy="3685878"/>
          </a:xfrm>
          <a:prstGeom prst="rect">
            <a:avLst/>
          </a:prstGeom>
        </p:spPr>
      </p:pic>
      <p:pic>
        <p:nvPicPr>
          <p:cNvPr id="5" name="Изображение 4" descr="Снимок экрана 2015-10-07 в 23.57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20" y="627534"/>
            <a:ext cx="4018880" cy="29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9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конкурентная разведка. Итог.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627534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Выявили: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Площадки и их показатели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Рекламные кампании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Количество упоминаний в поиске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Количество, характер, авторство, время и дата, место и содержание оперативных упоминаний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т.е. </a:t>
            </a:r>
            <a:r>
              <a:rPr lang="ru-RU" sz="2400" dirty="0">
                <a:solidFill>
                  <a:srgbClr val="530165"/>
                </a:solidFill>
              </a:rPr>
              <a:t>п</a:t>
            </a:r>
            <a:r>
              <a:rPr lang="ru-RU" sz="2400" dirty="0" smtClean="0">
                <a:solidFill>
                  <a:srgbClr val="530165"/>
                </a:solidFill>
              </a:rPr>
              <a:t>очти весь след человека в сети</a:t>
            </a:r>
            <a:r>
              <a:rPr lang="is-IS" sz="2400" dirty="0" smtClean="0">
                <a:solidFill>
                  <a:srgbClr val="530165"/>
                </a:solidFill>
              </a:rPr>
              <a:t>…</a:t>
            </a:r>
            <a:r>
              <a:rPr lang="ru-RU" sz="2400" dirty="0" smtClean="0">
                <a:solidFill>
                  <a:srgbClr val="53016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28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" name="Изображение 1" descr="Снимок экрана 2015-10-16 в 11.4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9582"/>
            <a:ext cx="8172400" cy="32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8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3" name="Изображение 2" descr="Снимок экрана 2015-10-16 в 11.4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74"/>
            <a:ext cx="9144000" cy="46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0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2" name="Изображение 1" descr="Снимок экрана 2015-10-16 в 11.58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6" y="699542"/>
            <a:ext cx="87843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3" name="Изображение 2" descr="Снимок экрана 2015-10-16 в 12.03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43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4" name="Изображение 3" descr="Снимок экрана 2015-10-16 в 11.5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7534"/>
            <a:ext cx="5420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37195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30165"/>
                </a:solidFill>
              </a:rPr>
              <a:t>Источник</a:t>
            </a:r>
            <a:r>
              <a:rPr lang="en-US" dirty="0">
                <a:solidFill>
                  <a:srgbClr val="530165"/>
                </a:solidFill>
              </a:rPr>
              <a:t>: TNS Web Index УИ, ФОМ, </a:t>
            </a:r>
            <a:r>
              <a:rPr lang="en-US" dirty="0" err="1">
                <a:solidFill>
                  <a:srgbClr val="530165"/>
                </a:solidFill>
              </a:rPr>
              <a:t>Россия</a:t>
            </a:r>
            <a:r>
              <a:rPr lang="en-US" dirty="0">
                <a:solidFill>
                  <a:srgbClr val="530165"/>
                </a:solidFill>
              </a:rPr>
              <a:t> 0+, Q1 2015, Monthly reach,</a:t>
            </a:r>
          </a:p>
          <a:p>
            <a:r>
              <a:rPr lang="en-US" dirty="0" err="1">
                <a:solidFill>
                  <a:srgbClr val="530165"/>
                </a:solidFill>
              </a:rPr>
              <a:t>прирост</a:t>
            </a:r>
            <a:r>
              <a:rPr lang="en-US" dirty="0">
                <a:solidFill>
                  <a:srgbClr val="530165"/>
                </a:solidFill>
              </a:rPr>
              <a:t> Q1 2015 </a:t>
            </a:r>
            <a:r>
              <a:rPr lang="en-US" dirty="0" err="1">
                <a:solidFill>
                  <a:srgbClr val="530165"/>
                </a:solidFill>
              </a:rPr>
              <a:t>к</a:t>
            </a:r>
            <a:r>
              <a:rPr lang="en-US" dirty="0">
                <a:solidFill>
                  <a:srgbClr val="530165"/>
                </a:solidFill>
              </a:rPr>
              <a:t> Q1 2014, 12+ </a:t>
            </a:r>
            <a:r>
              <a:rPr lang="en-US" dirty="0" err="1">
                <a:solidFill>
                  <a:srgbClr val="530165"/>
                </a:solidFill>
              </a:rPr>
              <a:t>лет</a:t>
            </a:r>
            <a:endParaRPr lang="ru-RU" dirty="0">
              <a:solidFill>
                <a:srgbClr val="530165"/>
              </a:solidFill>
            </a:endParaRPr>
          </a:p>
        </p:txBody>
      </p:sp>
      <p:pic>
        <p:nvPicPr>
          <p:cNvPr id="16" name="Изображение 15" descr="Снимок экрана 2015-09-20 в 22.4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5526"/>
            <a:ext cx="7884368" cy="38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2" name="Изображение 1" descr="Снимок экрана 2015-10-16 в 11.58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9542"/>
            <a:ext cx="5602099" cy="514350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899592" y="1275606"/>
            <a:ext cx="864096" cy="34563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3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4" name="Изображение 3" descr="Снимок экрана 2015-10-16 в 12.0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5526"/>
            <a:ext cx="79102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" name="Изображение 1" descr="Снимок экрана 2015-10-16 в 12.0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1550"/>
            <a:ext cx="3732059" cy="42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9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Еще одну персону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3" name="Изображение 2" descr="Снимок экрана 2015-10-16 в 12.05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555526"/>
            <a:ext cx="7056784" cy="4286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63036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3 упоминания в месяц. Делаем выводы.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Но</a:t>
            </a:r>
            <a:r>
              <a:rPr lang="is-IS" sz="2800" b="1" dirty="0" smtClean="0">
                <a:solidFill>
                  <a:schemeClr val="bg1"/>
                </a:solidFill>
                <a:cs typeface="PT Sans"/>
              </a:rPr>
              <a:t>…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63036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Публикации в СМИ, </a:t>
            </a:r>
            <a:r>
              <a:rPr lang="ru-RU" sz="2400" dirty="0" err="1" smtClean="0">
                <a:solidFill>
                  <a:srgbClr val="530165"/>
                </a:solidFill>
              </a:rPr>
              <a:t>Ютуб</a:t>
            </a:r>
            <a:r>
              <a:rPr lang="ru-RU" sz="2400" dirty="0" smtClean="0">
                <a:solidFill>
                  <a:srgbClr val="530165"/>
                </a:solidFill>
              </a:rPr>
              <a:t>, отзывы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9" name="Изображение 8" descr="Снимок экрана 2015-10-16 в 11.4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9582"/>
            <a:ext cx="8172400" cy="32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9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627534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Выбор ниши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Конкурентная разведка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Семантика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Опрос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Тестирование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err="1" smtClean="0">
                <a:solidFill>
                  <a:srgbClr val="530165"/>
                </a:solidFill>
              </a:rPr>
              <a:t>Прототипирование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Дизайн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Верстка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Программирование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Приемка и запуск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1472" y="134761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530165"/>
                </a:solidFill>
              </a:rPr>
              <a:t>Мы </a:t>
            </a:r>
            <a:r>
              <a:rPr lang="ru-RU" sz="3600" dirty="0" err="1" smtClean="0">
                <a:solidFill>
                  <a:srgbClr val="530165"/>
                </a:solidFill>
              </a:rPr>
              <a:t>вс</a:t>
            </a:r>
            <a:r>
              <a:rPr lang="en-US" sz="3600" dirty="0" err="1" smtClean="0">
                <a:solidFill>
                  <a:srgbClr val="530165"/>
                </a:solidFill>
              </a:rPr>
              <a:t>ё</a:t>
            </a:r>
            <a:r>
              <a:rPr lang="ru-RU" sz="3600" dirty="0" smtClean="0">
                <a:solidFill>
                  <a:srgbClr val="530165"/>
                </a:solidFill>
              </a:rPr>
              <a:t> еще</a:t>
            </a:r>
            <a:r>
              <a:rPr lang="ru-RU" sz="3600" dirty="0" smtClean="0">
                <a:solidFill>
                  <a:srgbClr val="530165"/>
                </a:solidFill>
              </a:rPr>
              <a:t> тут!</a:t>
            </a:r>
            <a:endParaRPr lang="ru-RU" sz="3600" dirty="0">
              <a:solidFill>
                <a:srgbClr val="530165"/>
              </a:solidFill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3563888" y="1131590"/>
            <a:ext cx="1800200" cy="21602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76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семантика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771550"/>
            <a:ext cx="5023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Сбор семантического ядра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Составление карты сайта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Подготовка материалов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Планируем продвижение в поисковых системах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15566"/>
            <a:ext cx="3075806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6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семантика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2" name="Изображение 1" descr="Снимок экрана 2015-10-08 в 0.15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830049" cy="3939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37195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Что люди ищут? Именно это мы должны им дать и это будет на страницах нашего сайта. А давайте спросим людей? </a:t>
            </a:r>
          </a:p>
        </p:txBody>
      </p:sp>
    </p:spTree>
    <p:extLst>
      <p:ext uri="{BB962C8B-B14F-4D97-AF65-F5344CB8AC3E}">
        <p14:creationId xmlns:p14="http://schemas.microsoft.com/office/powerpoint/2010/main" val="69281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Совместный проект 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2355726"/>
            <a:ext cx="40324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Создание типового </a:t>
            </a:r>
          </a:p>
          <a:p>
            <a:r>
              <a:rPr lang="ru-RU" sz="2400" dirty="0" smtClean="0">
                <a:solidFill>
                  <a:srgbClr val="530165"/>
                </a:solidFill>
              </a:rPr>
              <a:t>сайта для муниципалитетов </a:t>
            </a:r>
          </a:p>
          <a:p>
            <a:r>
              <a:rPr lang="ru-RU" sz="2400" dirty="0" smtClean="0">
                <a:solidFill>
                  <a:srgbClr val="530165"/>
                </a:solidFill>
              </a:rPr>
              <a:t>Москвы</a:t>
            </a:r>
            <a:endParaRPr lang="ru-RU" sz="2400" dirty="0" smtClean="0">
              <a:solidFill>
                <a:srgbClr val="530165"/>
              </a:solidFill>
            </a:endParaRPr>
          </a:p>
        </p:txBody>
      </p:sp>
      <p:pic>
        <p:nvPicPr>
          <p:cNvPr id="9" name="Изображение 8" descr="Лого панеглиф тахом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31590"/>
            <a:ext cx="1964289" cy="449707"/>
          </a:xfrm>
          <a:prstGeom prst="rect">
            <a:avLst/>
          </a:prstGeom>
        </p:spPr>
      </p:pic>
      <p:pic>
        <p:nvPicPr>
          <p:cNvPr id="11" name="Изображение 10" descr="ar-logo-horizontal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" y="771550"/>
            <a:ext cx="2704997" cy="113159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680" y="956766"/>
            <a:ext cx="2843808" cy="89490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067694"/>
            <a:ext cx="2251797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3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опрос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9436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4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37195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30165"/>
                </a:solidFill>
              </a:rPr>
              <a:t>Источник</a:t>
            </a:r>
            <a:r>
              <a:rPr lang="en-US" dirty="0">
                <a:solidFill>
                  <a:srgbClr val="530165"/>
                </a:solidFill>
              </a:rPr>
              <a:t>: TNS Web Index УИ, ФОМ, </a:t>
            </a:r>
            <a:r>
              <a:rPr lang="en-US" dirty="0" err="1">
                <a:solidFill>
                  <a:srgbClr val="530165"/>
                </a:solidFill>
              </a:rPr>
              <a:t>Россия</a:t>
            </a:r>
            <a:r>
              <a:rPr lang="en-US" dirty="0">
                <a:solidFill>
                  <a:srgbClr val="530165"/>
                </a:solidFill>
              </a:rPr>
              <a:t> 0+, Q1 2015, Monthly reach,</a:t>
            </a:r>
          </a:p>
          <a:p>
            <a:r>
              <a:rPr lang="en-US" dirty="0" err="1">
                <a:solidFill>
                  <a:srgbClr val="530165"/>
                </a:solidFill>
              </a:rPr>
              <a:t>прирост</a:t>
            </a:r>
            <a:r>
              <a:rPr lang="en-US" dirty="0">
                <a:solidFill>
                  <a:srgbClr val="530165"/>
                </a:solidFill>
              </a:rPr>
              <a:t> Q1 2015 </a:t>
            </a:r>
            <a:r>
              <a:rPr lang="en-US" dirty="0" err="1">
                <a:solidFill>
                  <a:srgbClr val="530165"/>
                </a:solidFill>
              </a:rPr>
              <a:t>к</a:t>
            </a:r>
            <a:r>
              <a:rPr lang="en-US" dirty="0">
                <a:solidFill>
                  <a:srgbClr val="530165"/>
                </a:solidFill>
              </a:rPr>
              <a:t> Q1 2014, 12+ </a:t>
            </a:r>
            <a:r>
              <a:rPr lang="en-US" dirty="0" err="1">
                <a:solidFill>
                  <a:srgbClr val="530165"/>
                </a:solidFill>
              </a:rPr>
              <a:t>лет</a:t>
            </a:r>
            <a:endParaRPr lang="ru-RU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09-20 в 22.4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9820"/>
            <a:ext cx="8028384" cy="37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опрос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13" name="Изображение 12" descr="Снимок экрана 2015-06-23 в 15.15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526"/>
            <a:ext cx="9144000" cy="42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прототипирование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1-ая версия прототипа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на основе опроса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99542"/>
            <a:ext cx="3697701" cy="4930268"/>
          </a:xfrm>
          <a:prstGeom prst="rect">
            <a:avLst/>
          </a:prstGeom>
        </p:spPr>
      </p:pic>
      <p:pic>
        <p:nvPicPr>
          <p:cNvPr id="11" name="Изображение 10" descr="Лого панеглиф тахом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43958"/>
            <a:ext cx="1964289" cy="449707"/>
          </a:xfrm>
          <a:prstGeom prst="rect">
            <a:avLst/>
          </a:prstGeom>
        </p:spPr>
      </p:pic>
      <p:pic>
        <p:nvPicPr>
          <p:cNvPr id="13" name="Изображение 12" descr="ar-logo-horizont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11910"/>
            <a:ext cx="2704997" cy="1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прототипирование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36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Бумажный прототип и первое </a:t>
            </a:r>
            <a:r>
              <a:rPr lang="ru-RU" sz="2400" dirty="0" err="1" smtClean="0">
                <a:solidFill>
                  <a:srgbClr val="530165"/>
                </a:solidFill>
              </a:rPr>
              <a:t>юзабилити</a:t>
            </a:r>
            <a:r>
              <a:rPr lang="ru-RU" sz="2400" dirty="0">
                <a:solidFill>
                  <a:srgbClr val="530165"/>
                </a:solidFill>
              </a:rPr>
              <a:t>-</a:t>
            </a:r>
            <a:r>
              <a:rPr lang="ru-RU" sz="2400" dirty="0" smtClean="0">
                <a:solidFill>
                  <a:srgbClr val="530165"/>
                </a:solidFill>
              </a:rPr>
              <a:t>тестирование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92613" y="-22085"/>
            <a:ext cx="4329760" cy="5773014"/>
          </a:xfrm>
          <a:prstGeom prst="rect">
            <a:avLst/>
          </a:prstGeom>
        </p:spPr>
      </p:pic>
      <p:pic>
        <p:nvPicPr>
          <p:cNvPr id="16" name="Изображение 15" descr="Лого панеглиф тахом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43958"/>
            <a:ext cx="1964289" cy="449707"/>
          </a:xfrm>
          <a:prstGeom prst="rect">
            <a:avLst/>
          </a:prstGeom>
        </p:spPr>
      </p:pic>
      <p:pic>
        <p:nvPicPr>
          <p:cNvPr id="17" name="Изображение 16" descr="ar-logo-horizont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63838"/>
            <a:ext cx="2704997" cy="1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7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прототипирование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36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первое </a:t>
            </a:r>
            <a:r>
              <a:rPr lang="ru-RU" sz="2400" dirty="0" err="1" smtClean="0">
                <a:solidFill>
                  <a:srgbClr val="530165"/>
                </a:solidFill>
              </a:rPr>
              <a:t>юзабилити</a:t>
            </a:r>
            <a:r>
              <a:rPr lang="ru-RU" sz="2400" dirty="0">
                <a:solidFill>
                  <a:srgbClr val="530165"/>
                </a:solidFill>
              </a:rPr>
              <a:t>-</a:t>
            </a:r>
            <a:r>
              <a:rPr lang="ru-RU" sz="2400" dirty="0" smtClean="0">
                <a:solidFill>
                  <a:srgbClr val="530165"/>
                </a:solidFill>
              </a:rPr>
              <a:t>тестирование по  сценариям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843558"/>
            <a:ext cx="3000469" cy="4000625"/>
          </a:xfrm>
          <a:prstGeom prst="rect">
            <a:avLst/>
          </a:prstGeom>
        </p:spPr>
      </p:pic>
      <p:pic>
        <p:nvPicPr>
          <p:cNvPr id="13" name="Изображение 12" descr="Лого панеглиф тахом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43958"/>
            <a:ext cx="1964289" cy="449707"/>
          </a:xfrm>
          <a:prstGeom prst="rect">
            <a:avLst/>
          </a:prstGeom>
        </p:spPr>
      </p:pic>
      <p:pic>
        <p:nvPicPr>
          <p:cNvPr id="14" name="Изображение 13" descr="ar-logo-horizont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91" y="4083918"/>
            <a:ext cx="2704997" cy="1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5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– дизайн и остальное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Вот теперь можно подумать о дизайне, программировании, верстке. В промежутках будет несколько тестирований продукта представителями ЦА</a:t>
            </a:r>
          </a:p>
        </p:txBody>
      </p:sp>
      <p:pic>
        <p:nvPicPr>
          <p:cNvPr id="11" name="Изображение 10" descr="mo_ivan_mai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71550"/>
            <a:ext cx="3776878" cy="13396113"/>
          </a:xfrm>
          <a:prstGeom prst="rect">
            <a:avLst/>
          </a:prstGeom>
        </p:spPr>
      </p:pic>
      <p:pic>
        <p:nvPicPr>
          <p:cNvPr id="13" name="Изображение 12" descr="Лого панеглиф тахом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43958"/>
            <a:ext cx="1964289" cy="449707"/>
          </a:xfrm>
          <a:prstGeom prst="rect">
            <a:avLst/>
          </a:prstGeom>
        </p:spPr>
      </p:pic>
      <p:pic>
        <p:nvPicPr>
          <p:cNvPr id="14" name="Изображение 13" descr="ar-logo-horizontal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63838"/>
            <a:ext cx="2704997" cy="1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1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27534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Маркетинг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Аналитику и исследования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>
                <a:solidFill>
                  <a:srgbClr val="530165"/>
                </a:solidFill>
              </a:rPr>
              <a:t>- Контент</a:t>
            </a:r>
            <a:br>
              <a:rPr lang="ru-RU" sz="2400" dirty="0">
                <a:solidFill>
                  <a:srgbClr val="530165"/>
                </a:solidFill>
              </a:rPr>
            </a:br>
            <a:r>
              <a:rPr lang="ru-RU" sz="2400" dirty="0">
                <a:solidFill>
                  <a:srgbClr val="530165"/>
                </a:solidFill>
              </a:rPr>
              <a:t>- Программа (спец </a:t>
            </a:r>
            <a:r>
              <a:rPr lang="en-US" sz="2400" dirty="0">
                <a:solidFill>
                  <a:srgbClr val="530165"/>
                </a:solidFill>
              </a:rPr>
              <a:t>CMS – </a:t>
            </a:r>
            <a:r>
              <a:rPr lang="ru-RU" sz="2400" dirty="0">
                <a:solidFill>
                  <a:srgbClr val="530165"/>
                </a:solidFill>
              </a:rPr>
              <a:t>систему управления контентом), технические </a:t>
            </a:r>
            <a:r>
              <a:rPr lang="ru-RU" sz="2400" dirty="0" smtClean="0">
                <a:solidFill>
                  <a:srgbClr val="530165"/>
                </a:solidFill>
              </a:rPr>
              <a:t>элементы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355726"/>
            <a:ext cx="3602632" cy="23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5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27534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Главное – сайт должен эффективно решать задачи, поставленные перед ним.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419622"/>
            <a:ext cx="4690864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0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27534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Сайт готов! Где же клиенты?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en-US" sz="2400" dirty="0" smtClean="0">
                <a:solidFill>
                  <a:srgbClr val="530165"/>
                </a:solidFill>
              </a:rPr>
              <a:t>SEO </a:t>
            </a:r>
            <a:r>
              <a:rPr lang="ru-RU" sz="2400" dirty="0" smtClean="0">
                <a:solidFill>
                  <a:srgbClr val="530165"/>
                </a:solidFill>
              </a:rPr>
              <a:t>или оптимизация для поисковых систем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Индексация в поисковых системах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Контекстная реклама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Другие каналы притока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b="1" dirty="0" err="1" smtClean="0">
                <a:solidFill>
                  <a:srgbClr val="530165"/>
                </a:solidFill>
              </a:rPr>
              <a:t>Вебаналитика</a:t>
            </a:r>
            <a:endParaRPr lang="ru-RU" sz="2400" b="1" dirty="0" smtClean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2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859782"/>
            <a:ext cx="2742952" cy="164577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59782"/>
            <a:ext cx="2592288" cy="1598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987574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Кто, когда, зачем и откуда пришел на сайт?</a:t>
            </a:r>
            <a:endParaRPr lang="ru-RU" sz="2400" b="1" dirty="0" smtClean="0">
              <a:solidFill>
                <a:srgbClr val="530165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2932411">
            <a:off x="5724128" y="1995686"/>
            <a:ext cx="1728192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7999325">
            <a:off x="1675537" y="2008893"/>
            <a:ext cx="1728192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3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5" name="Изображение 4" descr="Снимок экрана 2015-10-11 в 0.1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3558"/>
            <a:ext cx="7164288" cy="36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37195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30165"/>
                </a:solidFill>
              </a:rPr>
              <a:t>Источник</a:t>
            </a:r>
            <a:r>
              <a:rPr lang="en-US" dirty="0">
                <a:solidFill>
                  <a:srgbClr val="530165"/>
                </a:solidFill>
              </a:rPr>
              <a:t>: TNS Web Index УИ, ФОМ, </a:t>
            </a:r>
            <a:r>
              <a:rPr lang="en-US" dirty="0" err="1">
                <a:solidFill>
                  <a:srgbClr val="530165"/>
                </a:solidFill>
              </a:rPr>
              <a:t>Россия</a:t>
            </a:r>
            <a:r>
              <a:rPr lang="en-US" dirty="0">
                <a:solidFill>
                  <a:srgbClr val="530165"/>
                </a:solidFill>
              </a:rPr>
              <a:t> 0+, Q1 2015, Monthly reach,</a:t>
            </a:r>
          </a:p>
          <a:p>
            <a:r>
              <a:rPr lang="en-US" dirty="0" err="1">
                <a:solidFill>
                  <a:srgbClr val="530165"/>
                </a:solidFill>
              </a:rPr>
              <a:t>прирост</a:t>
            </a:r>
            <a:r>
              <a:rPr lang="en-US" dirty="0">
                <a:solidFill>
                  <a:srgbClr val="530165"/>
                </a:solidFill>
              </a:rPr>
              <a:t> Q1 2015 </a:t>
            </a:r>
            <a:r>
              <a:rPr lang="en-US" dirty="0" err="1">
                <a:solidFill>
                  <a:srgbClr val="530165"/>
                </a:solidFill>
              </a:rPr>
              <a:t>к</a:t>
            </a:r>
            <a:r>
              <a:rPr lang="en-US" dirty="0">
                <a:solidFill>
                  <a:srgbClr val="530165"/>
                </a:solidFill>
              </a:rPr>
              <a:t> Q1 2014, 12+ </a:t>
            </a:r>
            <a:r>
              <a:rPr lang="en-US" dirty="0" err="1">
                <a:solidFill>
                  <a:srgbClr val="530165"/>
                </a:solidFill>
              </a:rPr>
              <a:t>лет</a:t>
            </a:r>
            <a:endParaRPr lang="ru-RU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 descr="Снимок экрана 2015-09-20 в 22.4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7534"/>
            <a:ext cx="8100392" cy="38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60</a:t>
            </a:fld>
            <a:endParaRPr lang="ru-RU" dirty="0"/>
          </a:p>
        </p:txBody>
      </p:sp>
      <p:pic>
        <p:nvPicPr>
          <p:cNvPr id="2" name="Изображение 1" descr="Снимок экрана 2015-10-11 в 0.18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050"/>
            <a:ext cx="9144000" cy="2175766"/>
          </a:xfrm>
          <a:prstGeom prst="rect">
            <a:avLst/>
          </a:prstGeom>
        </p:spPr>
      </p:pic>
      <p:pic>
        <p:nvPicPr>
          <p:cNvPr id="3" name="Изображение 2" descr="Снимок экрана 2015-10-11 в 0.18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25698"/>
            <a:ext cx="6372200" cy="22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Создание сайта для психотерапевта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61</a:t>
            </a:fld>
            <a:endParaRPr lang="ru-RU" dirty="0"/>
          </a:p>
        </p:txBody>
      </p:sp>
      <p:pic>
        <p:nvPicPr>
          <p:cNvPr id="4" name="Изображение 3" descr="Снимок экрана 2015-10-11 в 0.20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857"/>
            <a:ext cx="9144000" cy="3033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69954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Мобильные устройства</a:t>
            </a:r>
            <a:endParaRPr lang="ru-RU" sz="2400" b="1" dirty="0" smtClean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7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99542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Обзор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Оформление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Семантика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Контентный план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>
                <a:solidFill>
                  <a:srgbClr val="530165"/>
                </a:solidFill>
              </a:rPr>
              <a:t>Регулярность</a:t>
            </a:r>
            <a:br>
              <a:rPr lang="ru-RU" sz="2400" dirty="0">
                <a:solidFill>
                  <a:srgbClr val="530165"/>
                </a:solidFill>
              </a:rPr>
            </a:br>
            <a:r>
              <a:rPr lang="ru-RU" sz="2400" dirty="0">
                <a:solidFill>
                  <a:srgbClr val="530165"/>
                </a:solidFill>
              </a:rPr>
              <a:t>- </a:t>
            </a:r>
            <a:r>
              <a:rPr lang="ru-RU" sz="2400" dirty="0" err="1">
                <a:solidFill>
                  <a:srgbClr val="530165"/>
                </a:solidFill>
              </a:rPr>
              <a:t>Френдинг</a:t>
            </a:r>
            <a:r>
              <a:rPr lang="ru-RU" sz="2400" dirty="0">
                <a:solidFill>
                  <a:srgbClr val="530165"/>
                </a:solidFill>
              </a:rPr>
              <a:t> и общение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Монетизация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83" y="1275606"/>
            <a:ext cx="508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63</a:t>
            </a:fld>
            <a:endParaRPr lang="ru-RU" dirty="0"/>
          </a:p>
        </p:txBody>
      </p:sp>
      <p:pic>
        <p:nvPicPr>
          <p:cNvPr id="2" name="Изображение 1" descr="Снимок экрана 2015-10-10 в 21.2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6" y="607195"/>
            <a:ext cx="8177758" cy="48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64</a:t>
            </a:fld>
            <a:endParaRPr lang="ru-RU" dirty="0"/>
          </a:p>
        </p:txBody>
      </p:sp>
      <p:pic>
        <p:nvPicPr>
          <p:cNvPr id="3" name="Изображение 2" descr="Снимок экрана 2015-10-10 в 21.29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8376"/>
            <a:ext cx="7242773" cy="45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2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65</a:t>
            </a:fld>
            <a:endParaRPr lang="ru-RU" dirty="0"/>
          </a:p>
        </p:txBody>
      </p:sp>
      <p:pic>
        <p:nvPicPr>
          <p:cNvPr id="2" name="Изображение 1" descr="Снимок экрана 2015-10-10 в 21.3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9542"/>
            <a:ext cx="5438003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66</a:t>
            </a:fld>
            <a:endParaRPr lang="ru-RU" dirty="0"/>
          </a:p>
        </p:txBody>
      </p:sp>
      <p:pic>
        <p:nvPicPr>
          <p:cNvPr id="3" name="Изображение 2" descr="Снимок экрана 2015-10-10 в 21.3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7534"/>
            <a:ext cx="5871942" cy="42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67</a:t>
            </a:fld>
            <a:endParaRPr lang="ru-RU" dirty="0"/>
          </a:p>
        </p:txBody>
      </p:sp>
      <p:pic>
        <p:nvPicPr>
          <p:cNvPr id="2" name="Изображение 1" descr="Снимок экрана 2015-10-10 в 21.32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73434"/>
            <a:ext cx="5937353" cy="43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68</a:t>
            </a:fld>
            <a:endParaRPr lang="ru-RU" dirty="0"/>
          </a:p>
        </p:txBody>
      </p:sp>
      <p:pic>
        <p:nvPicPr>
          <p:cNvPr id="3" name="Изображение 2" descr="Снимок экрана 2015-10-10 в 21.3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52" y="627534"/>
            <a:ext cx="565606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69</a:t>
            </a:fld>
            <a:endParaRPr lang="ru-RU" dirty="0"/>
          </a:p>
        </p:txBody>
      </p:sp>
      <p:pic>
        <p:nvPicPr>
          <p:cNvPr id="2" name="Изображение 1" descr="Снимок экрана 2015-10-10 в 21.32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12" y="648072"/>
            <a:ext cx="5691200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37195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530165"/>
                </a:solidFill>
              </a:rPr>
              <a:t>Источник</a:t>
            </a:r>
            <a:r>
              <a:rPr lang="en-US" dirty="0">
                <a:solidFill>
                  <a:srgbClr val="530165"/>
                </a:solidFill>
              </a:rPr>
              <a:t>: TNS Web Index УИ, ФОМ, </a:t>
            </a:r>
            <a:r>
              <a:rPr lang="en-US" dirty="0" err="1">
                <a:solidFill>
                  <a:srgbClr val="530165"/>
                </a:solidFill>
              </a:rPr>
              <a:t>Россия</a:t>
            </a:r>
            <a:r>
              <a:rPr lang="en-US" dirty="0">
                <a:solidFill>
                  <a:srgbClr val="530165"/>
                </a:solidFill>
              </a:rPr>
              <a:t> 0+, Q1 2015, Monthly reach,</a:t>
            </a:r>
          </a:p>
          <a:p>
            <a:r>
              <a:rPr lang="en-US" dirty="0" err="1">
                <a:solidFill>
                  <a:srgbClr val="530165"/>
                </a:solidFill>
              </a:rPr>
              <a:t>прирост</a:t>
            </a:r>
            <a:r>
              <a:rPr lang="en-US" dirty="0">
                <a:solidFill>
                  <a:srgbClr val="530165"/>
                </a:solidFill>
              </a:rPr>
              <a:t> Q1 2015 </a:t>
            </a:r>
            <a:r>
              <a:rPr lang="en-US" dirty="0" err="1">
                <a:solidFill>
                  <a:srgbClr val="530165"/>
                </a:solidFill>
              </a:rPr>
              <a:t>к</a:t>
            </a:r>
            <a:r>
              <a:rPr lang="en-US" dirty="0">
                <a:solidFill>
                  <a:srgbClr val="530165"/>
                </a:solidFill>
              </a:rPr>
              <a:t> Q1 2014, 12+ </a:t>
            </a:r>
            <a:r>
              <a:rPr lang="en-US" dirty="0" err="1">
                <a:solidFill>
                  <a:srgbClr val="530165"/>
                </a:solidFill>
              </a:rPr>
              <a:t>лет</a:t>
            </a:r>
            <a:endParaRPr lang="ru-RU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09-20 в 22.4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7534"/>
            <a:ext cx="7884368" cy="37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1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70</a:t>
            </a:fld>
            <a:endParaRPr lang="ru-RU" dirty="0"/>
          </a:p>
        </p:txBody>
      </p:sp>
      <p:pic>
        <p:nvPicPr>
          <p:cNvPr id="3" name="Изображение 2" descr="Снимок экрана 2015-10-10 в 21.32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75" y="699542"/>
            <a:ext cx="5607729" cy="4155926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>
            <a:off x="3635896" y="2571750"/>
            <a:ext cx="1728192" cy="7200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8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71</a:t>
            </a:fld>
            <a:endParaRPr lang="ru-RU" dirty="0"/>
          </a:p>
        </p:txBody>
      </p:sp>
      <p:pic>
        <p:nvPicPr>
          <p:cNvPr id="2" name="Изображение 1" descr="Снимок экрана 2015-10-10 в 21.3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55526"/>
            <a:ext cx="5999556" cy="4472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1472" y="2859782"/>
            <a:ext cx="19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530165"/>
                </a:solidFill>
              </a:rPr>
              <a:t>Репосты</a:t>
            </a:r>
            <a:r>
              <a:rPr lang="ru-RU" sz="2400" dirty="0" smtClean="0">
                <a:solidFill>
                  <a:srgbClr val="530165"/>
                </a:solidFill>
              </a:rPr>
              <a:t>!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8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98757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Пирамида </a:t>
            </a:r>
            <a:r>
              <a:rPr lang="ru-RU" sz="2400" dirty="0" err="1" smtClean="0">
                <a:solidFill>
                  <a:srgbClr val="530165"/>
                </a:solidFill>
              </a:rPr>
              <a:t>Маслоу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779662"/>
            <a:ext cx="2664296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73</a:t>
            </a:fld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923678"/>
            <a:ext cx="3001969" cy="2448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3888" y="987574"/>
            <a:ext cx="190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Воронка продаж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4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- обзор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74</a:t>
            </a:fld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103" y="843558"/>
            <a:ext cx="3001969" cy="244827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3003798"/>
            <a:ext cx="5544616" cy="25040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2120" y="771550"/>
            <a:ext cx="19087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Воронка продаж в </a:t>
            </a:r>
            <a:r>
              <a:rPr lang="ru-RU" sz="2400" dirty="0" err="1" smtClean="0">
                <a:solidFill>
                  <a:srgbClr val="530165"/>
                </a:solidFill>
              </a:rPr>
              <a:t>соц</a:t>
            </a:r>
            <a:r>
              <a:rPr lang="ru-RU" sz="2400" dirty="0" smtClean="0">
                <a:solidFill>
                  <a:srgbClr val="530165"/>
                </a:solidFill>
              </a:rPr>
              <a:t> сетях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2" name="Стрелка влево 1"/>
          <p:cNvSpPr/>
          <p:nvPr/>
        </p:nvSpPr>
        <p:spPr>
          <a:xfrm>
            <a:off x="3995936" y="2859782"/>
            <a:ext cx="1512168" cy="5760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652120" y="2931790"/>
            <a:ext cx="19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Вирус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5148064" y="3867894"/>
            <a:ext cx="1512168" cy="5760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804248" y="3939902"/>
            <a:ext cx="190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Лавина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4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создание и оформление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Почта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Телефон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Стилистика и оформление</a:t>
            </a:r>
            <a:br>
              <a:rPr lang="ru-RU" sz="2400" dirty="0" smtClean="0">
                <a:solidFill>
                  <a:srgbClr val="530165"/>
                </a:solidFill>
              </a:rPr>
            </a:b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10 в 22.53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7774"/>
            <a:ext cx="5474585" cy="3291830"/>
          </a:xfrm>
          <a:prstGeom prst="rect">
            <a:avLst/>
          </a:prstGeom>
        </p:spPr>
      </p:pic>
      <p:pic>
        <p:nvPicPr>
          <p:cNvPr id="4" name="Изображение 3" descr="Снимок экрана 2015-10-10 в 22.5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5" y="771550"/>
            <a:ext cx="4207095" cy="2931790"/>
          </a:xfrm>
          <a:prstGeom prst="rect">
            <a:avLst/>
          </a:prstGeom>
        </p:spPr>
      </p:pic>
      <p:pic>
        <p:nvPicPr>
          <p:cNvPr id="3" name="Изображение 2" descr="Снимок экрана 2015-10-10 в 22.5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20280"/>
            <a:ext cx="4457469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семантика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76</a:t>
            </a:fld>
            <a:endParaRPr lang="ru-RU" dirty="0"/>
          </a:p>
        </p:txBody>
      </p:sp>
      <p:pic>
        <p:nvPicPr>
          <p:cNvPr id="5" name="Изображение 4" descr="Снимок экрана 2015-10-10 в 23.0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9542"/>
            <a:ext cx="5931449" cy="40791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1587446"/>
            <a:ext cx="46805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Для поиска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Контроль </a:t>
            </a:r>
            <a:r>
              <a:rPr lang="ru-RU" sz="2400" dirty="0" err="1" smtClean="0">
                <a:solidFill>
                  <a:srgbClr val="530165"/>
                </a:solidFill>
              </a:rPr>
              <a:t>инфополя</a:t>
            </a: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Работа с негативом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семантика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56363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Важно для групп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и сообществ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 descr="Снимок экрана 2015-10-10 в 23.0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5357418" cy="3909136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5796136" y="2283718"/>
            <a:ext cx="2592288" cy="10081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8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семантика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883590"/>
            <a:ext cx="20887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Результат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правильной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оптимизации</a:t>
            </a:r>
            <a:endParaRPr lang="ru-RU" sz="2400" dirty="0">
              <a:solidFill>
                <a:srgbClr val="530165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79512" y="3867894"/>
            <a:ext cx="2592549" cy="10081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Снимок экрана 2015-10-10 в 23.0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18" y="699542"/>
            <a:ext cx="6354453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контент и регулярность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Контентный план или импровизация? Какого рода контент?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Когда </a:t>
            </a:r>
            <a:r>
              <a:rPr lang="ru-RU" sz="2400" dirty="0" err="1" smtClean="0">
                <a:solidFill>
                  <a:srgbClr val="530165"/>
                </a:solidFill>
              </a:rPr>
              <a:t>постить</a:t>
            </a:r>
            <a:r>
              <a:rPr lang="ru-RU" sz="2400" dirty="0" smtClean="0">
                <a:solidFill>
                  <a:srgbClr val="530165"/>
                </a:solidFill>
              </a:rPr>
              <a:t>? Как часто?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35646"/>
            <a:ext cx="6047210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Изображение 2" descr="Снимок экрана 2015-09-20 в 22.48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67900"/>
            <a:ext cx="7740352" cy="3683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444395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30165"/>
                </a:solidFill>
              </a:rPr>
              <a:t>Онлайн опрос, апрель 2015, 1000 интервью, Россия 100k+, 16+ лет, пользуются</a:t>
            </a:r>
          </a:p>
          <a:p>
            <a:r>
              <a:rPr lang="ru-RU" dirty="0">
                <a:solidFill>
                  <a:srgbClr val="530165"/>
                </a:solidFill>
              </a:rPr>
              <a:t>интернетом со смартфонов/планшетов 1+ раз в неделю</a:t>
            </a:r>
          </a:p>
        </p:txBody>
      </p:sp>
    </p:spTree>
    <p:extLst>
      <p:ext uri="{BB962C8B-B14F-4D97-AF65-F5344CB8AC3E}">
        <p14:creationId xmlns:p14="http://schemas.microsoft.com/office/powerpoint/2010/main" val="29226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френдинг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и общение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Дружить надо!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Общаться надо!</a:t>
            </a:r>
            <a:r>
              <a:rPr lang="ru-RU" sz="2400" dirty="0">
                <a:solidFill>
                  <a:srgbClr val="530165"/>
                </a:solidFill>
              </a:rPr>
              <a:t> О</a:t>
            </a:r>
            <a:r>
              <a:rPr lang="ru-RU" sz="2400" dirty="0" smtClean="0">
                <a:solidFill>
                  <a:srgbClr val="530165"/>
                </a:solidFill>
              </a:rPr>
              <a:t>бъяснять почему?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Понятие касаний,</a:t>
            </a:r>
            <a:br>
              <a:rPr lang="ru-RU" sz="2400" i="1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охват, вовлечение,</a:t>
            </a:r>
            <a:br>
              <a:rPr lang="ru-RU" sz="2400" i="1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лавина </a:t>
            </a:r>
            <a:endParaRPr lang="ru-RU" sz="2400" i="1" dirty="0">
              <a:solidFill>
                <a:srgbClr val="530165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627652"/>
            <a:ext cx="5621875" cy="35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френдинг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и общение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Дружить надо!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Общаться надо!</a:t>
            </a:r>
            <a:r>
              <a:rPr lang="ru-RU" sz="2400" dirty="0">
                <a:solidFill>
                  <a:srgbClr val="530165"/>
                </a:solidFill>
              </a:rPr>
              <a:t> О</a:t>
            </a:r>
            <a:r>
              <a:rPr lang="ru-RU" sz="2400" dirty="0" smtClean="0">
                <a:solidFill>
                  <a:srgbClr val="530165"/>
                </a:solidFill>
              </a:rPr>
              <a:t>бъяснять почему?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/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Понятие касаний,</a:t>
            </a:r>
            <a:br>
              <a:rPr lang="ru-RU" sz="2400" i="1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охват, вовлечение,</a:t>
            </a:r>
            <a:br>
              <a:rPr lang="ru-RU" sz="2400" i="1" dirty="0" smtClean="0">
                <a:solidFill>
                  <a:srgbClr val="530165"/>
                </a:solidFill>
              </a:rPr>
            </a:br>
            <a:r>
              <a:rPr lang="ru-RU" sz="2400" i="1" dirty="0" smtClean="0">
                <a:solidFill>
                  <a:srgbClr val="530165"/>
                </a:solidFill>
              </a:rPr>
              <a:t>лавина </a:t>
            </a:r>
            <a:endParaRPr lang="ru-RU" sz="2400" i="1" dirty="0">
              <a:solidFill>
                <a:srgbClr val="530165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14" y="1995686"/>
            <a:ext cx="5603386" cy="31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реклама в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сетях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69954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Охват через друзей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Таргетированная</a:t>
            </a:r>
            <a:r>
              <a:rPr lang="ru-RU" sz="2400" dirty="0" smtClean="0">
                <a:solidFill>
                  <a:srgbClr val="530165"/>
                </a:solidFill>
              </a:rPr>
              <a:t> реклама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 в группах и сообществах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Покупка постов у лидеров мнений </a:t>
            </a:r>
            <a:endParaRPr lang="ru-RU" sz="2400" i="1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таргетированная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реклама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83</a:t>
            </a:fld>
            <a:endParaRPr lang="ru-RU" dirty="0"/>
          </a:p>
        </p:txBody>
      </p:sp>
      <p:pic>
        <p:nvPicPr>
          <p:cNvPr id="6" name="Изображение 5" descr="Снимок экрана 2015-10-10 в 23.39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7574"/>
            <a:ext cx="5592512" cy="3867894"/>
          </a:xfrm>
          <a:prstGeom prst="rect">
            <a:avLst/>
          </a:prstGeom>
        </p:spPr>
      </p:pic>
      <p:sp>
        <p:nvSpPr>
          <p:cNvPr id="2" name="Стрелка влево 1"/>
          <p:cNvSpPr/>
          <p:nvPr/>
        </p:nvSpPr>
        <p:spPr>
          <a:xfrm rot="10800000">
            <a:off x="611560" y="1347614"/>
            <a:ext cx="576064" cy="3024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0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таргетированная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реклама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84</a:t>
            </a:fld>
            <a:endParaRPr lang="ru-RU" dirty="0"/>
          </a:p>
        </p:txBody>
      </p:sp>
      <p:pic>
        <p:nvPicPr>
          <p:cNvPr id="3" name="Изображение 2" descr="Снимок экрана 2015-10-10 в 23.4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3440073" cy="4028188"/>
          </a:xfrm>
          <a:prstGeom prst="rect">
            <a:avLst/>
          </a:prstGeom>
        </p:spPr>
      </p:pic>
      <p:pic>
        <p:nvPicPr>
          <p:cNvPr id="4" name="Изображение 3" descr="Снимок экрана 2015-10-10 в 23.4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15566"/>
            <a:ext cx="3586607" cy="3795886"/>
          </a:xfrm>
          <a:prstGeom prst="rect">
            <a:avLst/>
          </a:prstGeom>
        </p:spPr>
      </p:pic>
      <p:sp>
        <p:nvSpPr>
          <p:cNvPr id="9" name="Стрелка влево 8"/>
          <p:cNvSpPr/>
          <p:nvPr/>
        </p:nvSpPr>
        <p:spPr>
          <a:xfrm rot="10800000">
            <a:off x="4067944" y="1131590"/>
            <a:ext cx="576064" cy="3024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9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таргетированная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реклама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85</a:t>
            </a:fld>
            <a:endParaRPr lang="ru-RU" dirty="0"/>
          </a:p>
        </p:txBody>
      </p:sp>
      <p:pic>
        <p:nvPicPr>
          <p:cNvPr id="2" name="Изображение 1" descr="Снимок экрана 2015-10-10 в 23.4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4070738" cy="3219822"/>
          </a:xfrm>
          <a:prstGeom prst="rect">
            <a:avLst/>
          </a:prstGeom>
        </p:spPr>
      </p:pic>
      <p:pic>
        <p:nvPicPr>
          <p:cNvPr id="5" name="Изображение 4" descr="Снимок экрана 2015-10-10 в 23.44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42" y="987574"/>
            <a:ext cx="421040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5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таргетированная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реклама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86</a:t>
            </a:fld>
            <a:endParaRPr lang="ru-RU" dirty="0"/>
          </a:p>
        </p:txBody>
      </p:sp>
      <p:pic>
        <p:nvPicPr>
          <p:cNvPr id="3" name="Изображение 2" descr="Снимок экрана 2015-10-10 в 23.4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9582"/>
            <a:ext cx="7020272" cy="3877073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216024" y="2427734"/>
            <a:ext cx="899592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 descr="Снимок экрана 2015-10-10 в 23.48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03" y="3219822"/>
            <a:ext cx="3440397" cy="1449068"/>
          </a:xfrm>
          <a:prstGeom prst="rect">
            <a:avLst/>
          </a:prstGeom>
        </p:spPr>
      </p:pic>
      <p:sp>
        <p:nvSpPr>
          <p:cNvPr id="8" name="Стрелка вверх 7"/>
          <p:cNvSpPr/>
          <p:nvPr/>
        </p:nvSpPr>
        <p:spPr>
          <a:xfrm rot="18492527">
            <a:off x="5520870" y="2374390"/>
            <a:ext cx="432048" cy="79208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5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церебро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таргет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87</a:t>
            </a:fld>
            <a:endParaRPr lang="ru-RU" dirty="0"/>
          </a:p>
        </p:txBody>
      </p:sp>
      <p:pic>
        <p:nvPicPr>
          <p:cNvPr id="2" name="Изображение 1" descr="Снимок экрана 2015-10-10 в 23.4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7534"/>
            <a:ext cx="7453399" cy="42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Соц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сети – реклама в сообществах. Биржи.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88</a:t>
            </a:fld>
            <a:endParaRPr lang="ru-RU" dirty="0"/>
          </a:p>
        </p:txBody>
      </p:sp>
      <p:pic>
        <p:nvPicPr>
          <p:cNvPr id="3" name="Изображение 2" descr="Снимок экрана 2015-10-11 в 20.4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74"/>
            <a:ext cx="9144000" cy="36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Мобильные приложения или 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MOBILE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99542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Мобильная версия сайта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Реклама в приложениях 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Доступность с мобильных устройств (карты)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Соц</a:t>
            </a:r>
            <a:r>
              <a:rPr lang="ru-RU" sz="2400" dirty="0" smtClean="0">
                <a:solidFill>
                  <a:srgbClr val="530165"/>
                </a:solidFill>
              </a:rPr>
              <a:t> сети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Мессенджеры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144" y="2355726"/>
            <a:ext cx="4202675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Сколько людей вовлечены в интернет в РФ?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C4D47-8295-432D-9179-3F3E1359EE4A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" name="Изображение 1" descr="Снимок экрана 2015-09-20 в 22.4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699542"/>
            <a:ext cx="7524328" cy="36650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422793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30165"/>
                </a:solidFill>
              </a:rPr>
              <a:t>Источник: TNS </a:t>
            </a:r>
            <a:r>
              <a:rPr lang="ru-RU" dirty="0" err="1">
                <a:solidFill>
                  <a:srgbClr val="530165"/>
                </a:solidFill>
              </a:rPr>
              <a:t>Web</a:t>
            </a:r>
            <a:r>
              <a:rPr lang="ru-RU" dirty="0">
                <a:solidFill>
                  <a:srgbClr val="530165"/>
                </a:solidFill>
              </a:rPr>
              <a:t> </a:t>
            </a:r>
            <a:r>
              <a:rPr lang="ru-RU" dirty="0" err="1">
                <a:solidFill>
                  <a:srgbClr val="530165"/>
                </a:solidFill>
              </a:rPr>
              <a:t>Index</a:t>
            </a:r>
            <a:r>
              <a:rPr lang="ru-RU" dirty="0">
                <a:solidFill>
                  <a:srgbClr val="530165"/>
                </a:solidFill>
              </a:rPr>
              <a:t>, Россия 700k+, февраль 2015, % от общего времени в</a:t>
            </a:r>
          </a:p>
          <a:p>
            <a:r>
              <a:rPr lang="ru-RU" dirty="0">
                <a:solidFill>
                  <a:srgbClr val="530165"/>
                </a:solidFill>
              </a:rPr>
              <a:t>интернете за месяц, 12-64 лет, в данных по мобильному Интернету представлена</a:t>
            </a:r>
          </a:p>
          <a:p>
            <a:r>
              <a:rPr lang="ru-RU" dirty="0">
                <a:solidFill>
                  <a:srgbClr val="530165"/>
                </a:solidFill>
              </a:rPr>
              <a:t>статистика только по приложениям</a:t>
            </a:r>
          </a:p>
        </p:txBody>
      </p:sp>
    </p:spTree>
    <p:extLst>
      <p:ext uri="{BB962C8B-B14F-4D97-AF65-F5344CB8AC3E}">
        <p14:creationId xmlns:p14="http://schemas.microsoft.com/office/powerpoint/2010/main" val="190718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Мобильные приложения или </a:t>
            </a:r>
            <a:r>
              <a:rPr lang="en-US" sz="2800" b="1" dirty="0" smtClean="0">
                <a:solidFill>
                  <a:schemeClr val="bg1"/>
                </a:solidFill>
                <a:cs typeface="PT Sans"/>
              </a:rPr>
              <a:t>MOBILE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2753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Мобильная версия сайта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8" name="Изображение 7" descr="Снимок экрана 2015-10-11 в 0.2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" y="1450865"/>
            <a:ext cx="9144000" cy="3033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8064" y="69954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Помните?</a:t>
            </a:r>
            <a:endParaRPr lang="ru-RU" sz="2400" b="1" dirty="0" smtClean="0">
              <a:solidFill>
                <a:srgbClr val="5301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444395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Явно стоит сделать мобильную версию</a:t>
            </a:r>
            <a:endParaRPr lang="ru-RU" sz="2400" b="1" dirty="0" smtClean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6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Отраслевые и </a:t>
            </a:r>
            <a:r>
              <a:rPr lang="ru-RU" sz="2800" b="1" dirty="0" err="1" smtClean="0">
                <a:solidFill>
                  <a:schemeClr val="bg1"/>
                </a:solidFill>
                <a:cs typeface="PT Sans"/>
              </a:rPr>
              <a:t>имиджевые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 ресурсы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91</a:t>
            </a:fld>
            <a:endParaRPr lang="ru-RU" dirty="0"/>
          </a:p>
        </p:txBody>
      </p:sp>
      <p:pic>
        <p:nvPicPr>
          <p:cNvPr id="2" name="Изображение 1" descr="Снимок экрана 2015-10-05 в 20.5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41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Блоги и форумы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99542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Присутствовать в </a:t>
            </a:r>
            <a:r>
              <a:rPr lang="ru-RU" sz="2400" dirty="0" err="1" smtClean="0">
                <a:solidFill>
                  <a:srgbClr val="530165"/>
                </a:solidFill>
              </a:rPr>
              <a:t>блогосфере</a:t>
            </a:r>
            <a:r>
              <a:rPr lang="ru-RU" sz="2400" dirty="0" smtClean="0">
                <a:solidFill>
                  <a:srgbClr val="530165"/>
                </a:solidFill>
              </a:rPr>
              <a:t> и на форумах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(размещение </a:t>
            </a:r>
            <a:r>
              <a:rPr lang="ru-RU" sz="2400" dirty="0" err="1" smtClean="0">
                <a:solidFill>
                  <a:srgbClr val="530165"/>
                </a:solidFill>
              </a:rPr>
              <a:t>инфоповодов</a:t>
            </a:r>
            <a:r>
              <a:rPr lang="ru-RU" sz="2400" dirty="0" smtClean="0">
                <a:solidFill>
                  <a:srgbClr val="530165"/>
                </a:solidFill>
              </a:rPr>
              <a:t>, общение, реакция)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Быть лидером мнения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Свой блог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Отраслевое СМИ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Монетизация</a:t>
            </a:r>
            <a:endParaRPr lang="ru-RU" sz="2400" dirty="0">
              <a:solidFill>
                <a:srgbClr val="530165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12105"/>
          <a:stretch/>
        </p:blipFill>
        <p:spPr>
          <a:xfrm>
            <a:off x="3635896" y="1563638"/>
            <a:ext cx="5225308" cy="27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3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Карты и рубрикаторы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93</a:t>
            </a:fld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34"/>
            <a:ext cx="9144000" cy="41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3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Отзывы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94</a:t>
            </a:fld>
            <a:endParaRPr lang="ru-RU" dirty="0"/>
          </a:p>
        </p:txBody>
      </p:sp>
      <p:pic>
        <p:nvPicPr>
          <p:cNvPr id="2" name="Изображение 1" descr="Снимок экрана 2015-10-06 в 19.12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54" y="771550"/>
            <a:ext cx="6008515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Отзывы о работодателях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95</a:t>
            </a:fld>
            <a:endParaRPr lang="ru-RU" dirty="0"/>
          </a:p>
        </p:txBody>
      </p:sp>
      <p:pic>
        <p:nvPicPr>
          <p:cNvPr id="3" name="Изображение 2" descr="Снимок экрана 2015-10-06 в 19.1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9542"/>
            <a:ext cx="6291097" cy="422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Ресурсы пациентов и партнеров, мониторинг 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96</a:t>
            </a:fld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80" y="627534"/>
            <a:ext cx="5080000" cy="317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771550"/>
            <a:ext cx="73448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Соц</a:t>
            </a:r>
            <a:r>
              <a:rPr lang="ru-RU" sz="2400" dirty="0" smtClean="0">
                <a:solidFill>
                  <a:srgbClr val="530165"/>
                </a:solidFill>
              </a:rPr>
              <a:t> сети и блоги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Системы мониторинга</a:t>
            </a:r>
            <a:br>
              <a:rPr lang="ru-RU" sz="2400" dirty="0" smtClean="0">
                <a:solidFill>
                  <a:srgbClr val="530165"/>
                </a:solidFill>
              </a:rPr>
            </a:br>
            <a:r>
              <a:rPr lang="ru-RU" sz="2400" dirty="0" smtClean="0">
                <a:solidFill>
                  <a:srgbClr val="530165"/>
                </a:solidFill>
              </a:rPr>
              <a:t>- </a:t>
            </a:r>
            <a:r>
              <a:rPr lang="ru-RU" sz="2400" dirty="0" err="1" smtClean="0">
                <a:solidFill>
                  <a:srgbClr val="530165"/>
                </a:solidFill>
              </a:rPr>
              <a:t>Лидогенерация</a:t>
            </a:r>
            <a:endParaRPr lang="ru-RU" sz="24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8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Мониторинг. Вопрос к аудитории.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617643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30165"/>
                </a:solidFill>
              </a:rPr>
              <a:t>Осеннее обострение психических заболеваний.</a:t>
            </a:r>
            <a:br>
              <a:rPr lang="ru-RU" sz="2800" dirty="0" smtClean="0">
                <a:solidFill>
                  <a:srgbClr val="530165"/>
                </a:solidFill>
              </a:rPr>
            </a:br>
            <a:r>
              <a:rPr lang="ru-RU" sz="2800" dirty="0" smtClean="0">
                <a:solidFill>
                  <a:srgbClr val="530165"/>
                </a:solidFill>
              </a:rPr>
              <a:t>Когда? </a:t>
            </a:r>
            <a:endParaRPr lang="ru-RU" sz="2800" dirty="0">
              <a:solidFill>
                <a:srgbClr val="530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2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Мониторинг.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5048" y="437195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  <a:latin typeface="PT Sans"/>
                <a:cs typeface="PT Sans"/>
              </a:rPr>
              <a:t>19 </a:t>
            </a:r>
            <a:r>
              <a:rPr lang="ru-RU" sz="2400" dirty="0" smtClean="0">
                <a:solidFill>
                  <a:srgbClr val="660066"/>
                </a:solidFill>
                <a:latin typeface="PT Sans"/>
                <a:cs typeface="PT Sans"/>
              </a:rPr>
              <a:t>сентября - резкий всплеск запросов</a:t>
            </a:r>
            <a:endParaRPr lang="ru-RU" sz="2400" dirty="0">
              <a:solidFill>
                <a:srgbClr val="660066"/>
              </a:solidFill>
              <a:latin typeface="PT Sans"/>
              <a:cs typeface="PT Sans"/>
            </a:endParaRPr>
          </a:p>
        </p:txBody>
      </p:sp>
      <p:pic>
        <p:nvPicPr>
          <p:cNvPr id="3" name="Изображение 2" descr="Снимок экрана 2015-10-06 в 19.2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" y="483518"/>
            <a:ext cx="9144000" cy="3653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7803" y="2787774"/>
            <a:ext cx="52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660066"/>
                </a:solidFill>
                <a:latin typeface="PT Sans"/>
                <a:cs typeface="PT Sans"/>
              </a:rPr>
              <a:t>14</a:t>
            </a:r>
            <a:endParaRPr lang="ru-RU" sz="2400" dirty="0">
              <a:solidFill>
                <a:srgbClr val="660066"/>
              </a:solidFill>
              <a:latin typeface="PT Sans"/>
              <a:cs typeface="PT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7843" y="1419622"/>
            <a:ext cx="52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660066"/>
                </a:solidFill>
                <a:latin typeface="PT Sans"/>
                <a:cs typeface="PT Sans"/>
              </a:rPr>
              <a:t>51</a:t>
            </a:r>
            <a:endParaRPr lang="ru-RU" sz="2400" dirty="0">
              <a:solidFill>
                <a:srgbClr val="660066"/>
              </a:solidFill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8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35785"/>
          </a:xfrm>
          <a:prstGeom prst="rect">
            <a:avLst/>
          </a:prstGeom>
          <a:solidFill>
            <a:srgbClr val="E99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0969" y="-39702"/>
            <a:ext cx="96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Мониторинг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. </a:t>
            </a:r>
            <a:r>
              <a:rPr lang="ru-RU" sz="2800" b="1" dirty="0" smtClean="0">
                <a:solidFill>
                  <a:schemeClr val="bg1"/>
                </a:solidFill>
                <a:cs typeface="PT Sans"/>
              </a:rPr>
              <a:t>Вчера, 16.10.2015</a:t>
            </a:r>
            <a:endParaRPr lang="ru-RU" sz="2800" b="1" dirty="0">
              <a:solidFill>
                <a:schemeClr val="bg1"/>
              </a:solidFill>
              <a:cs typeface="PT Sans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62C4D47-8295-432D-9179-3F3E1359EE4A}" type="slidenum">
              <a:rPr lang="ru-RU" smtClean="0"/>
              <a:pPr/>
              <a:t>99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5048" y="4515966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0066"/>
                </a:solidFill>
                <a:latin typeface="PT Sans"/>
                <a:cs typeface="PT Sans"/>
              </a:rPr>
              <a:t>Динамика держится почти месяц</a:t>
            </a:r>
            <a:endParaRPr lang="ru-RU" sz="2400" dirty="0">
              <a:solidFill>
                <a:srgbClr val="660066"/>
              </a:solidFill>
              <a:latin typeface="PT Sans"/>
              <a:cs typeface="PT Sans"/>
            </a:endParaRPr>
          </a:p>
        </p:txBody>
      </p:sp>
      <p:pic>
        <p:nvPicPr>
          <p:cNvPr id="6" name="Изображение 5" descr="Снимок экрана 2015-10-16 в 19.2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9542"/>
            <a:ext cx="7380312" cy="38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2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42602</TotalTime>
  <Words>1285</Words>
  <Application>Microsoft Macintosh PowerPoint</Application>
  <PresentationFormat>Экран (16:9)</PresentationFormat>
  <Paragraphs>371</Paragraphs>
  <Slides>108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108</vt:i4>
      </vt:variant>
    </vt:vector>
  </HeadingPairs>
  <TitlesOfParts>
    <vt:vector size="10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 эффективности  продвижения сайта</dc:title>
  <dc:creator>Digital Guru</dc:creator>
  <cp:keywords>Digital Guru;презентация</cp:keywords>
  <cp:lastModifiedBy>Анатолий Перепёлкин</cp:lastModifiedBy>
  <cp:revision>599</cp:revision>
  <dcterms:created xsi:type="dcterms:W3CDTF">2012-08-03T14:43:42Z</dcterms:created>
  <dcterms:modified xsi:type="dcterms:W3CDTF">2015-10-16T16:56:18Z</dcterms:modified>
</cp:coreProperties>
</file>