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4" r:id="rId7"/>
    <p:sldId id="261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2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8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8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7E8D-6641-EE4D-8839-2FCD9062F242}" type="datetimeFigureOut">
              <a:rPr lang="en-US" smtClean="0"/>
              <a:t>27.02.13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2350-6BD7-9544-AD9A-D5C59D7B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217" y="1805559"/>
            <a:ext cx="804777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/>
              <a:t>О вариантах технического обеспечения </a:t>
            </a:r>
            <a:endParaRPr lang="en-US" sz="3000" b="1" dirty="0" smtClean="0"/>
          </a:p>
          <a:p>
            <a:pPr algn="ctr"/>
            <a:r>
              <a:rPr lang="en-US" sz="3000" b="1" dirty="0" err="1" smtClean="0"/>
              <a:t>О</a:t>
            </a:r>
            <a:r>
              <a:rPr lang="ru-RU" sz="3000" b="1" dirty="0" err="1" smtClean="0"/>
              <a:t>рганизации</a:t>
            </a:r>
            <a:r>
              <a:rPr lang="ru-RU" sz="3000" b="1" dirty="0" smtClean="0"/>
              <a:t> видео </a:t>
            </a:r>
            <a:r>
              <a:rPr lang="ru-RU" sz="3000" b="1" dirty="0"/>
              <a:t>трансляций заседаний </a:t>
            </a:r>
            <a:endParaRPr lang="en-US" sz="3000" b="1" dirty="0" smtClean="0"/>
          </a:p>
          <a:p>
            <a:pPr algn="ctr"/>
            <a:r>
              <a:rPr lang="ru-RU" sz="3000" b="1" dirty="0" smtClean="0"/>
              <a:t>Комитета </a:t>
            </a:r>
            <a:r>
              <a:rPr lang="ru-RU" sz="3000" b="1" dirty="0"/>
              <a:t>модальностей ОППЛ через Интернет</a:t>
            </a:r>
          </a:p>
          <a:p>
            <a:pPr algn="ctr"/>
            <a:r>
              <a:rPr lang="ru-RU" sz="3000" b="1" dirty="0"/>
              <a:t> </a:t>
            </a:r>
            <a:endParaRPr lang="en-US" sz="3000" b="1" dirty="0" smtClean="0"/>
          </a:p>
          <a:p>
            <a:pPr algn="ctr"/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5590135" y="5896094"/>
            <a:ext cx="316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</a:rPr>
              <a:t>Докладчик: Ковалевский А.В.</a:t>
            </a:r>
          </a:p>
        </p:txBody>
      </p:sp>
    </p:spTree>
    <p:extLst>
      <p:ext uri="{BB962C8B-B14F-4D97-AF65-F5344CB8AC3E}">
        <p14:creationId xmlns:p14="http://schemas.microsoft.com/office/powerpoint/2010/main" val="147351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17524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0289" y="634953"/>
            <a:ext cx="4841743" cy="763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 ВЫСТУПАЮЩИХ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53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553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553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553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53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53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841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841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841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8841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8841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3081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3081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63081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3081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63081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63081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7436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7436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7436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7436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7436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7436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81870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81870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81870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81870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1870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81870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96226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96226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96226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96226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96226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96226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5105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5105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65105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5105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5105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5105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45564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345564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45564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45564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45564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45564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996814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96814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96814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996814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996814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996814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10432" y="6547964"/>
            <a:ext cx="1964810" cy="31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дверь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406098" y="-1"/>
            <a:ext cx="3760289" cy="317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п</a:t>
            </a:r>
            <a:r>
              <a:rPr lang="ru-RU" dirty="0" err="1" smtClean="0"/>
              <a:t>олотно</a:t>
            </a:r>
            <a:r>
              <a:rPr lang="ru-RU" dirty="0" smtClean="0"/>
              <a:t> для презентаций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3863081" y="813535"/>
            <a:ext cx="1038192" cy="406767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ноутбук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714060">
            <a:off x="3897730" y="2645870"/>
            <a:ext cx="9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Камера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467711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67711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467711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467711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67711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467711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02042" y="1712818"/>
            <a:ext cx="1962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М</a:t>
            </a:r>
            <a:r>
              <a:rPr lang="ru-RU" dirty="0" err="1" smtClean="0">
                <a:solidFill>
                  <a:srgbClr val="000000"/>
                </a:solidFill>
              </a:rPr>
              <a:t>икрофон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всенаправленный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Extract 72"/>
          <p:cNvSpPr/>
          <p:nvPr/>
        </p:nvSpPr>
        <p:spPr>
          <a:xfrm rot="12396151">
            <a:off x="4274855" y="2086160"/>
            <a:ext cx="609709" cy="609709"/>
          </a:xfrm>
          <a:prstGeom prst="flowChartExtra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1806596">
            <a:off x="4319475" y="2460439"/>
            <a:ext cx="297648" cy="2976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Quad Arrow Callout 76"/>
          <p:cNvSpPr/>
          <p:nvPr/>
        </p:nvSpPr>
        <p:spPr>
          <a:xfrm>
            <a:off x="5910505" y="1180618"/>
            <a:ext cx="565496" cy="565496"/>
          </a:xfrm>
          <a:prstGeom prst="quadArrow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urved Connector 78"/>
          <p:cNvCxnSpPr>
            <a:stCxn id="88" idx="3"/>
            <a:endCxn id="61" idx="1"/>
          </p:cNvCxnSpPr>
          <p:nvPr/>
        </p:nvCxnSpPr>
        <p:spPr>
          <a:xfrm flipV="1">
            <a:off x="3500469" y="1016919"/>
            <a:ext cx="362612" cy="1362072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1" idx="2"/>
            <a:endCxn id="77" idx="1"/>
          </p:cNvCxnSpPr>
          <p:nvPr/>
        </p:nvCxnSpPr>
        <p:spPr>
          <a:xfrm rot="16200000" flipH="1">
            <a:off x="5024809" y="577670"/>
            <a:ext cx="243064" cy="1528328"/>
          </a:xfrm>
          <a:prstGeom prst="curved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61" idx="1"/>
            <a:endCxn id="76" idx="1"/>
          </p:cNvCxnSpPr>
          <p:nvPr/>
        </p:nvCxnSpPr>
        <p:spPr>
          <a:xfrm rot="10800000" flipH="1" flipV="1">
            <a:off x="3863081" y="1016918"/>
            <a:ext cx="476476" cy="1517685"/>
          </a:xfrm>
          <a:prstGeom prst="curvedConnector3">
            <a:avLst>
              <a:gd name="adj1" fmla="val -4797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Up Arrow Callout 87"/>
          <p:cNvSpPr/>
          <p:nvPr/>
        </p:nvSpPr>
        <p:spPr>
          <a:xfrm>
            <a:off x="3013395" y="2208403"/>
            <a:ext cx="487074" cy="487074"/>
          </a:xfrm>
          <a:prstGeom prst="upArrow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686567" y="2647492"/>
            <a:ext cx="112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Проектор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281870" y="0"/>
            <a:ext cx="317476" cy="317476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922722" y="-1"/>
            <a:ext cx="317476" cy="317476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2634" y="317475"/>
            <a:ext cx="102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Колонки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0" name="Curved Connector 99"/>
          <p:cNvCxnSpPr>
            <a:stCxn id="94" idx="2"/>
            <a:endCxn id="61" idx="0"/>
          </p:cNvCxnSpPr>
          <p:nvPr/>
        </p:nvCxnSpPr>
        <p:spPr>
          <a:xfrm rot="5400000">
            <a:off x="4663364" y="36290"/>
            <a:ext cx="496059" cy="1058431"/>
          </a:xfrm>
          <a:prstGeom prst="curved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73" idx="2"/>
            <a:endCxn id="60" idx="2"/>
          </p:cNvCxnSpPr>
          <p:nvPr/>
        </p:nvCxnSpPr>
        <p:spPr>
          <a:xfrm rot="16200000" flipV="1">
            <a:off x="3100755" y="502965"/>
            <a:ext cx="1800957" cy="1429979"/>
          </a:xfrm>
          <a:prstGeom prst="bentConnector3">
            <a:avLst>
              <a:gd name="adj1" fmla="val 27414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6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17524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0289" y="634953"/>
            <a:ext cx="4841743" cy="763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 ВЫСТУПАЮЩИХ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53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553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553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553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53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53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841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841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841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8841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8841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3081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3081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63081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3081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63081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63081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7436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7436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7436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7436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7436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7436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81870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81870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81870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81870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1870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81870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96226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96226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96226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96226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96226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96226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5105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5105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65105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5105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5105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5105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45564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345564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45564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45564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45564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45564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996814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96814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96814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996814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996814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996814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10432" y="6547964"/>
            <a:ext cx="1964810" cy="31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дверь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406098" y="-1"/>
            <a:ext cx="3760289" cy="317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п</a:t>
            </a:r>
            <a:r>
              <a:rPr lang="ru-RU" dirty="0" err="1" smtClean="0"/>
              <a:t>олотно</a:t>
            </a:r>
            <a:r>
              <a:rPr lang="ru-RU" dirty="0" smtClean="0"/>
              <a:t> для презентаций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3863081" y="813535"/>
            <a:ext cx="1038192" cy="406767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ноутбук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Up Arrow Callout 61"/>
          <p:cNvSpPr/>
          <p:nvPr/>
        </p:nvSpPr>
        <p:spPr>
          <a:xfrm>
            <a:off x="5797356" y="1054509"/>
            <a:ext cx="358052" cy="358052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714060">
            <a:off x="3897730" y="2645870"/>
            <a:ext cx="9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Камера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467711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67711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467711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467711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67711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467711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802275" y="3670962"/>
            <a:ext cx="1962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М</a:t>
            </a:r>
            <a:r>
              <a:rPr lang="ru-RU" dirty="0" err="1" smtClean="0">
                <a:solidFill>
                  <a:srgbClr val="000000"/>
                </a:solidFill>
              </a:rPr>
              <a:t>икрофон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всенаправленный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Extract 72"/>
          <p:cNvSpPr/>
          <p:nvPr/>
        </p:nvSpPr>
        <p:spPr>
          <a:xfrm rot="12396151">
            <a:off x="4274855" y="2086160"/>
            <a:ext cx="609709" cy="609709"/>
          </a:xfrm>
          <a:prstGeom prst="flowChartExtra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954031" y="1355313"/>
            <a:ext cx="2166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М</a:t>
            </a:r>
            <a:r>
              <a:rPr lang="ru-RU" dirty="0" err="1" smtClean="0">
                <a:solidFill>
                  <a:srgbClr val="000000"/>
                </a:solidFill>
              </a:rPr>
              <a:t>икрофон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о</a:t>
            </a:r>
            <a:r>
              <a:rPr lang="ru-RU" dirty="0" err="1" smtClean="0">
                <a:solidFill>
                  <a:srgbClr val="000000"/>
                </a:solidFill>
              </a:rPr>
              <a:t>днонаправленный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rot="1806596">
            <a:off x="4319475" y="2460439"/>
            <a:ext cx="297648" cy="2976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Quad Arrow Callout 76"/>
          <p:cNvSpPr/>
          <p:nvPr/>
        </p:nvSpPr>
        <p:spPr>
          <a:xfrm>
            <a:off x="3467619" y="3209266"/>
            <a:ext cx="565496" cy="565496"/>
          </a:xfrm>
          <a:prstGeom prst="quadArrow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urved Connector 78"/>
          <p:cNvCxnSpPr>
            <a:stCxn id="88" idx="3"/>
            <a:endCxn id="61" idx="1"/>
          </p:cNvCxnSpPr>
          <p:nvPr/>
        </p:nvCxnSpPr>
        <p:spPr>
          <a:xfrm flipV="1">
            <a:off x="3500469" y="1016919"/>
            <a:ext cx="362612" cy="1362072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2" idx="3"/>
            <a:endCxn id="62" idx="2"/>
          </p:cNvCxnSpPr>
          <p:nvPr/>
        </p:nvCxnSpPr>
        <p:spPr>
          <a:xfrm rot="16200000" flipH="1">
            <a:off x="4376742" y="-187079"/>
            <a:ext cx="251786" cy="2947493"/>
          </a:xfrm>
          <a:prstGeom prst="curvedConnector3">
            <a:avLst>
              <a:gd name="adj1" fmla="val 190791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2" idx="3"/>
            <a:endCxn id="77" idx="0"/>
          </p:cNvCxnSpPr>
          <p:nvPr/>
        </p:nvCxnSpPr>
        <p:spPr>
          <a:xfrm rot="16200000" flipH="1">
            <a:off x="2365383" y="1824281"/>
            <a:ext cx="2048491" cy="721478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61" idx="1"/>
            <a:endCxn id="76" idx="1"/>
          </p:cNvCxnSpPr>
          <p:nvPr/>
        </p:nvCxnSpPr>
        <p:spPr>
          <a:xfrm rot="10800000" flipH="1" flipV="1">
            <a:off x="3863081" y="1016918"/>
            <a:ext cx="476476" cy="1517685"/>
          </a:xfrm>
          <a:prstGeom prst="curvedConnector3">
            <a:avLst>
              <a:gd name="adj1" fmla="val -4797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Up Arrow Callout 87"/>
          <p:cNvSpPr/>
          <p:nvPr/>
        </p:nvSpPr>
        <p:spPr>
          <a:xfrm>
            <a:off x="3013395" y="2208403"/>
            <a:ext cx="487074" cy="487074"/>
          </a:xfrm>
          <a:prstGeom prst="upArrow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686567" y="2647492"/>
            <a:ext cx="112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Проектор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281870" y="0"/>
            <a:ext cx="317476" cy="317476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922722" y="-1"/>
            <a:ext cx="317476" cy="317476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2634" y="317475"/>
            <a:ext cx="102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Колонки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0" name="Curved Connector 99"/>
          <p:cNvCxnSpPr>
            <a:stCxn id="94" idx="2"/>
            <a:endCxn id="61" idx="0"/>
          </p:cNvCxnSpPr>
          <p:nvPr/>
        </p:nvCxnSpPr>
        <p:spPr>
          <a:xfrm rot="5400000">
            <a:off x="4663364" y="36290"/>
            <a:ext cx="496059" cy="1058431"/>
          </a:xfrm>
          <a:prstGeom prst="curved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be 1"/>
          <p:cNvSpPr/>
          <p:nvPr/>
        </p:nvSpPr>
        <p:spPr>
          <a:xfrm>
            <a:off x="2520093" y="754008"/>
            <a:ext cx="1119284" cy="406767"/>
          </a:xfrm>
          <a:prstGeom prst="cub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микшер</a:t>
            </a:r>
            <a:endParaRPr lang="en-US" dirty="0"/>
          </a:p>
        </p:txBody>
      </p:sp>
      <p:cxnSp>
        <p:nvCxnSpPr>
          <p:cNvPr id="75" name="Elbow Connector 74"/>
          <p:cNvCxnSpPr>
            <a:stCxn id="2" idx="5"/>
            <a:endCxn id="61" idx="1"/>
          </p:cNvCxnSpPr>
          <p:nvPr/>
        </p:nvCxnSpPr>
        <p:spPr>
          <a:xfrm>
            <a:off x="3639377" y="906546"/>
            <a:ext cx="223704" cy="110373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6200000" flipV="1">
            <a:off x="3100755" y="502965"/>
            <a:ext cx="1800957" cy="1429979"/>
          </a:xfrm>
          <a:prstGeom prst="bentConnector3">
            <a:avLst>
              <a:gd name="adj1" fmla="val 27414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6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866" y="-18604"/>
            <a:ext cx="7596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Обеспечение связи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через площадку для </a:t>
            </a:r>
            <a:r>
              <a:rPr lang="ru-RU" sz="3200" b="1" dirty="0" err="1" smtClean="0">
                <a:solidFill>
                  <a:srgbClr val="0000FF"/>
                </a:solidFill>
              </a:rPr>
              <a:t>вебинаров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Firmbook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Снимок экрана 2013-02-27 в 10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98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866" y="-18604"/>
            <a:ext cx="7596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Обеспечение связи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через площадку для </a:t>
            </a:r>
            <a:r>
              <a:rPr lang="ru-RU" sz="3200" b="1" dirty="0" err="1" smtClean="0">
                <a:solidFill>
                  <a:srgbClr val="0000FF"/>
                </a:solidFill>
              </a:rPr>
              <a:t>вебинаров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Firmbook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Снимок экрана 2013-02-27 в 10.2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26"/>
            <a:ext cx="9144000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08084" y="5684823"/>
            <a:ext cx="1448554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ЧАТ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6159" y="1967971"/>
            <a:ext cx="1448554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ВИДЕОРЯД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163399" y="1887224"/>
            <a:ext cx="1799387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ПРЕЗЕНТАЦИЯ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199689" y="6151117"/>
            <a:ext cx="1799387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СПИСКИ УЧАСТНИКОВ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33906" y="4864950"/>
            <a:ext cx="3152251" cy="466294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ВЫХОДА В ЭФИР</a:t>
            </a:r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8499817" y="5377267"/>
            <a:ext cx="644183" cy="248029"/>
          </a:xfrm>
          <a:prstGeom prst="don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94782" y="5605454"/>
            <a:ext cx="2296826" cy="466294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«ПОДНЯТАЯ РУКА»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>
          <a:xfrm>
            <a:off x="7431279" y="5615376"/>
            <a:ext cx="327413" cy="386925"/>
          </a:xfrm>
          <a:prstGeom prst="don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3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866" y="-18604"/>
            <a:ext cx="7596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Обеспечение связи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через площадку для </a:t>
            </a:r>
            <a:r>
              <a:rPr lang="ru-RU" sz="3200" b="1" dirty="0" err="1" smtClean="0">
                <a:solidFill>
                  <a:srgbClr val="0000FF"/>
                </a:solidFill>
              </a:rPr>
              <a:t>вебинаров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Firmbook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084" y="5684823"/>
            <a:ext cx="1448554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ЧАТ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6159" y="1967971"/>
            <a:ext cx="1448554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ВИДЕОРЯД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163399" y="1887224"/>
            <a:ext cx="1799387" cy="466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ПРЕЗЕНТАЦИЯ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33906" y="4864950"/>
            <a:ext cx="3152251" cy="466294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ВЫХОДА В ЭФИР</a:t>
            </a:r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8499817" y="5377267"/>
            <a:ext cx="644183" cy="248029"/>
          </a:xfrm>
          <a:prstGeom prst="don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94782" y="5605454"/>
            <a:ext cx="2296826" cy="466294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«ПОДНЯТАЯ РУКА»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>
          <a:xfrm>
            <a:off x="7431279" y="5615376"/>
            <a:ext cx="327413" cy="386925"/>
          </a:xfrm>
          <a:prstGeom prst="don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Снимок экрана 2013-02-27 в 10.3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3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17524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0289" y="634953"/>
            <a:ext cx="4841743" cy="763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 ВЫСТУПАЮЩИХ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53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553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553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553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53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53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841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841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841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8841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8841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3081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3081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63081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3081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63081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63081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7436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7436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7436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7436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7436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7436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81870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81870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81870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81870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1870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81870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96226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96226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96226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96226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96226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96226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51052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51052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651052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51052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51052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51052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45564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345564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45564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345564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45564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45564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996814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96814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96814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996814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996814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996814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10432" y="6547964"/>
            <a:ext cx="1964810" cy="31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дверь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406098" y="-1"/>
            <a:ext cx="3760289" cy="317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п</a:t>
            </a:r>
            <a:r>
              <a:rPr lang="ru-RU" dirty="0" err="1" smtClean="0"/>
              <a:t>олотно</a:t>
            </a:r>
            <a:r>
              <a:rPr lang="ru-RU" dirty="0" smtClean="0"/>
              <a:t> для презентаций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3863081" y="813535"/>
            <a:ext cx="1038192" cy="406767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ноутбук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714060">
            <a:off x="3897730" y="2645870"/>
            <a:ext cx="9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Камера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467711" y="260926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67711" y="1934624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467711" y="3293823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467711" y="3918856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67711" y="4573652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467711" y="5218527"/>
            <a:ext cx="416707" cy="4167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02042" y="1712818"/>
            <a:ext cx="1962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М</a:t>
            </a:r>
            <a:r>
              <a:rPr lang="ru-RU" dirty="0" err="1" smtClean="0">
                <a:solidFill>
                  <a:srgbClr val="000000"/>
                </a:solidFill>
              </a:rPr>
              <a:t>икрофон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всенаправленный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Extract 72"/>
          <p:cNvSpPr/>
          <p:nvPr/>
        </p:nvSpPr>
        <p:spPr>
          <a:xfrm rot="12396151">
            <a:off x="4274855" y="2086160"/>
            <a:ext cx="609709" cy="609709"/>
          </a:xfrm>
          <a:prstGeom prst="flowChartExtract">
            <a:avLst/>
          </a:prstGeom>
          <a:ln>
            <a:solidFill>
              <a:srgbClr val="0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1806596">
            <a:off x="4319475" y="2460439"/>
            <a:ext cx="297648" cy="2976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Quad Arrow Callout 76"/>
          <p:cNvSpPr/>
          <p:nvPr/>
        </p:nvSpPr>
        <p:spPr>
          <a:xfrm>
            <a:off x="5910505" y="1180618"/>
            <a:ext cx="565496" cy="565496"/>
          </a:xfrm>
          <a:prstGeom prst="quadArrow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urved Connector 78"/>
          <p:cNvCxnSpPr>
            <a:stCxn id="88" idx="3"/>
            <a:endCxn id="61" idx="1"/>
          </p:cNvCxnSpPr>
          <p:nvPr/>
        </p:nvCxnSpPr>
        <p:spPr>
          <a:xfrm flipV="1">
            <a:off x="3500469" y="1016919"/>
            <a:ext cx="362612" cy="1362072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1" idx="2"/>
            <a:endCxn id="77" idx="1"/>
          </p:cNvCxnSpPr>
          <p:nvPr/>
        </p:nvCxnSpPr>
        <p:spPr>
          <a:xfrm rot="16200000" flipH="1">
            <a:off x="5024809" y="577670"/>
            <a:ext cx="243064" cy="1528328"/>
          </a:xfrm>
          <a:prstGeom prst="curved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61" idx="1"/>
            <a:endCxn id="76" idx="1"/>
          </p:cNvCxnSpPr>
          <p:nvPr/>
        </p:nvCxnSpPr>
        <p:spPr>
          <a:xfrm rot="10800000" flipH="1" flipV="1">
            <a:off x="3863081" y="1016918"/>
            <a:ext cx="476476" cy="1517685"/>
          </a:xfrm>
          <a:prstGeom prst="curvedConnector3">
            <a:avLst>
              <a:gd name="adj1" fmla="val -4797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Up Arrow Callout 87"/>
          <p:cNvSpPr/>
          <p:nvPr/>
        </p:nvSpPr>
        <p:spPr>
          <a:xfrm>
            <a:off x="3013395" y="2208403"/>
            <a:ext cx="487074" cy="487074"/>
          </a:xfrm>
          <a:prstGeom prst="upArrow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686567" y="2647492"/>
            <a:ext cx="112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Проектор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281870" y="0"/>
            <a:ext cx="317476" cy="317476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922722" y="-1"/>
            <a:ext cx="317476" cy="317476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2634" y="317475"/>
            <a:ext cx="102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Колонки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0" name="Curved Connector 99"/>
          <p:cNvCxnSpPr>
            <a:stCxn id="94" idx="2"/>
            <a:endCxn id="61" idx="0"/>
          </p:cNvCxnSpPr>
          <p:nvPr/>
        </p:nvCxnSpPr>
        <p:spPr>
          <a:xfrm rot="5400000">
            <a:off x="4663364" y="36290"/>
            <a:ext cx="496059" cy="1058431"/>
          </a:xfrm>
          <a:prstGeom prst="curved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73" idx="2"/>
            <a:endCxn id="60" idx="2"/>
          </p:cNvCxnSpPr>
          <p:nvPr/>
        </p:nvCxnSpPr>
        <p:spPr>
          <a:xfrm rot="16200000" flipV="1">
            <a:off x="3100755" y="502965"/>
            <a:ext cx="1800957" cy="1429979"/>
          </a:xfrm>
          <a:prstGeom prst="bentConnector3">
            <a:avLst>
              <a:gd name="adj1" fmla="val 27414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0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25648"/>
              </p:ext>
            </p:extLst>
          </p:nvPr>
        </p:nvGraphicFramePr>
        <p:xfrm>
          <a:off x="162560" y="655321"/>
          <a:ext cx="8855852" cy="61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963"/>
                <a:gridCol w="2213963"/>
                <a:gridCol w="2213963"/>
                <a:gridCol w="2213963"/>
              </a:tblGrid>
              <a:tr h="4868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Товар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Цена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  <a:tr h="4868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Веб-камера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Logitech HD Webcam C525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1500</a:t>
                      </a:r>
                      <a:r>
                        <a:rPr lang="ru-RU" sz="1800" dirty="0" smtClean="0"/>
                        <a:t> (средняя цена)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шт.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  <a:tr h="8402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Площадка</a:t>
                      </a:r>
                      <a:r>
                        <a:rPr lang="ru-RU" sz="1800" baseline="0" dirty="0" smtClean="0"/>
                        <a:t> для </a:t>
                      </a:r>
                      <a:r>
                        <a:rPr lang="ru-RU" sz="1800" baseline="0" dirty="0" err="1" smtClean="0"/>
                        <a:t>вебинара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Firmbook.ru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Бесплатно </a:t>
                      </a:r>
                    </a:p>
                    <a:p>
                      <a:r>
                        <a:rPr lang="ru-RU" sz="1800" i="1" dirty="0" smtClean="0"/>
                        <a:t>(при правильной настройке)</a:t>
                      </a:r>
                      <a:endParaRPr lang="en-US" sz="1800" i="1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шт.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  <a:tr h="4868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Интернет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МГТС </a:t>
                      </a:r>
                    </a:p>
                    <a:p>
                      <a:r>
                        <a:rPr lang="ru-RU" sz="1800" dirty="0" smtClean="0"/>
                        <a:t>(или Билайн - по</a:t>
                      </a:r>
                      <a:r>
                        <a:rPr lang="ru-RU" sz="1800" baseline="0" dirty="0" smtClean="0"/>
                        <a:t>д вопросом</a:t>
                      </a:r>
                      <a:r>
                        <a:rPr lang="ru-RU" sz="1800" dirty="0" smtClean="0"/>
                        <a:t>)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4600-8900</a:t>
                      </a:r>
                      <a:r>
                        <a:rPr lang="ru-RU" sz="1800" baseline="0" dirty="0" smtClean="0"/>
                        <a:t> в месяц (5200 подключение номера)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ru-RU" sz="1800" dirty="0" smtClean="0"/>
                        <a:t>шт.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  <a:tr h="12003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Микрофон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err="1" smtClean="0"/>
                        <a:t>всенаправленый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AKG CBL 410 PCC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3100</a:t>
                      </a:r>
                      <a:r>
                        <a:rPr lang="ru-RU" sz="1800" dirty="0" smtClean="0"/>
                        <a:t> (средняя цена)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</a:t>
                      </a:r>
                      <a:r>
                        <a:rPr lang="ru-RU" sz="1800" dirty="0" smtClean="0"/>
                        <a:t>шт.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  <a:tr h="4868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Микрофон однонаправленный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Зависит</a:t>
                      </a:r>
                      <a:r>
                        <a:rPr lang="ru-RU" sz="1800" baseline="0" dirty="0" smtClean="0"/>
                        <a:t> от типа питания и подбора микшера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3000-8000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шт.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  <a:tr h="4868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Оборудование для микрофона</a:t>
                      </a:r>
                      <a:endParaRPr lang="en-US" sz="1800" dirty="0" smtClean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Зависит от питания и других параметров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7000-12000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шт.</a:t>
                      </a:r>
                      <a:endParaRPr lang="en-US" sz="1800" dirty="0"/>
                    </a:p>
                  </a:txBody>
                  <a:tcPr marL="120034" marR="120034" marT="60017" marB="60017"/>
                </a:tc>
              </a:tr>
            </a:tbl>
          </a:graphicData>
        </a:graphic>
      </p:graphicFrame>
      <p:sp>
        <p:nvSpPr>
          <p:cNvPr id="70" name="Rectangle 69"/>
          <p:cNvSpPr/>
          <p:nvPr/>
        </p:nvSpPr>
        <p:spPr>
          <a:xfrm>
            <a:off x="162560" y="4836160"/>
            <a:ext cx="8855852" cy="9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976880" y="-14929"/>
            <a:ext cx="3139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Итоговая таблица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9664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970" y="2797765"/>
            <a:ext cx="50699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СПАСИБО ЗА ВНИМАНИЕ!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1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206</Words>
  <Application>Microsoft Macintosh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Kovalevskiy</dc:creator>
  <cp:lastModifiedBy>Anton Kovalevskiy</cp:lastModifiedBy>
  <cp:revision>23</cp:revision>
  <dcterms:created xsi:type="dcterms:W3CDTF">2013-02-27T05:45:11Z</dcterms:created>
  <dcterms:modified xsi:type="dcterms:W3CDTF">2013-02-27T06:40:59Z</dcterms:modified>
</cp:coreProperties>
</file>